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1.xml" ContentType="application/vnd.openxmlformats-officedocument.presentationml.notesSlide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sldIdLst>
    <p:sldId id="256" r:id="rId5"/>
    <p:sldId id="539" r:id="rId6"/>
    <p:sldId id="338" r:id="rId7"/>
    <p:sldId id="554" r:id="rId8"/>
    <p:sldId id="555" r:id="rId9"/>
    <p:sldId id="556" r:id="rId10"/>
    <p:sldId id="493" r:id="rId11"/>
    <p:sldId id="494" r:id="rId12"/>
    <p:sldId id="495" r:id="rId13"/>
    <p:sldId id="496" r:id="rId14"/>
    <p:sldId id="499" r:id="rId15"/>
    <p:sldId id="498" r:id="rId16"/>
    <p:sldId id="497" r:id="rId17"/>
    <p:sldId id="500" r:id="rId18"/>
    <p:sldId id="501" r:id="rId19"/>
    <p:sldId id="504" r:id="rId20"/>
    <p:sldId id="505" r:id="rId21"/>
    <p:sldId id="503" r:id="rId22"/>
    <p:sldId id="502" r:id="rId23"/>
    <p:sldId id="521" r:id="rId24"/>
    <p:sldId id="506" r:id="rId25"/>
    <p:sldId id="509" r:id="rId26"/>
    <p:sldId id="510" r:id="rId27"/>
    <p:sldId id="511" r:id="rId28"/>
    <p:sldId id="518" r:id="rId29"/>
    <p:sldId id="519" r:id="rId30"/>
    <p:sldId id="512" r:id="rId31"/>
    <p:sldId id="513" r:id="rId32"/>
    <p:sldId id="514" r:id="rId33"/>
    <p:sldId id="515" r:id="rId34"/>
    <p:sldId id="516" r:id="rId35"/>
    <p:sldId id="517" r:id="rId36"/>
    <p:sldId id="507" r:id="rId37"/>
    <p:sldId id="522" r:id="rId38"/>
    <p:sldId id="526" r:id="rId39"/>
    <p:sldId id="523" r:id="rId40"/>
    <p:sldId id="524" r:id="rId41"/>
    <p:sldId id="525" r:id="rId42"/>
    <p:sldId id="528" r:id="rId43"/>
    <p:sldId id="529" r:id="rId44"/>
    <p:sldId id="491" r:id="rId45"/>
    <p:sldId id="557" r:id="rId46"/>
    <p:sldId id="552" r:id="rId47"/>
    <p:sldId id="534" r:id="rId48"/>
    <p:sldId id="531" r:id="rId49"/>
    <p:sldId id="538" r:id="rId50"/>
    <p:sldId id="489" r:id="rId51"/>
    <p:sldId id="490" r:id="rId52"/>
    <p:sldId id="532" r:id="rId53"/>
    <p:sldId id="536" r:id="rId54"/>
    <p:sldId id="570" r:id="rId55"/>
    <p:sldId id="540" r:id="rId56"/>
    <p:sldId id="572" r:id="rId57"/>
    <p:sldId id="571" r:id="rId58"/>
    <p:sldId id="553" r:id="rId59"/>
    <p:sldId id="543" r:id="rId60"/>
    <p:sldId id="562" r:id="rId61"/>
    <p:sldId id="573" r:id="rId62"/>
    <p:sldId id="565" r:id="rId63"/>
    <p:sldId id="574" r:id="rId64"/>
    <p:sldId id="567" r:id="rId65"/>
    <p:sldId id="424" r:id="rId66"/>
    <p:sldId id="432" r:id="rId67"/>
    <p:sldId id="393" r:id="rId68"/>
    <p:sldId id="410" r:id="rId69"/>
  </p:sldIdLst>
  <p:sldSz cx="12192000" cy="6858000"/>
  <p:notesSz cx="6807200" cy="9939338"/>
  <p:custDataLst>
    <p:tags r:id="rId7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ke Young" initials="BY" lastIdx="1" clrIdx="0">
    <p:extLst/>
  </p:cmAuthor>
  <p:cmAuthor id="2" name="Will Killin" initials="WK" lastIdx="17" clrIdx="1">
    <p:extLst>
      <p:ext uri="{19B8F6BF-5375-455C-9EA6-DF929625EA0E}">
        <p15:presenceInfo xmlns:p15="http://schemas.microsoft.com/office/powerpoint/2012/main" userId="S-1-5-21-682003330-790525478-725345543-57962" providerId="AD"/>
      </p:ext>
    </p:extLst>
  </p:cmAuthor>
  <p:cmAuthor id="3" name="Kevin Chapman" initials="KC" lastIdx="2" clrIdx="2">
    <p:extLst>
      <p:ext uri="{19B8F6BF-5375-455C-9EA6-DF929625EA0E}">
        <p15:presenceInfo xmlns:p15="http://schemas.microsoft.com/office/powerpoint/2012/main" userId="S-1-5-21-3285800124-1469930864-2866558990-10190" providerId="AD"/>
      </p:ext>
    </p:extLst>
  </p:cmAuthor>
  <p:cmAuthor id="4" name="Andrew White" initials="AW" lastIdx="30" clrIdx="3">
    <p:extLst>
      <p:ext uri="{19B8F6BF-5375-455C-9EA6-DF929625EA0E}">
        <p15:presenceInfo xmlns:p15="http://schemas.microsoft.com/office/powerpoint/2012/main" userId="S-1-5-21-3285800124-1469930864-2866558990-5820" providerId="AD"/>
      </p:ext>
    </p:extLst>
  </p:cmAuthor>
  <p:cmAuthor id="5" name="Jason Stannage" initials="JS" lastIdx="3" clrIdx="4">
    <p:extLst>
      <p:ext uri="{19B8F6BF-5375-455C-9EA6-DF929625EA0E}">
        <p15:presenceInfo xmlns:p15="http://schemas.microsoft.com/office/powerpoint/2012/main" userId="S-1-5-21-3285800124-1469930864-2866558990-101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7DF"/>
    <a:srgbClr val="004F85"/>
    <a:srgbClr val="29A6DE"/>
    <a:srgbClr val="000000"/>
    <a:srgbClr val="9ECBFA"/>
    <a:srgbClr val="EAF6FC"/>
    <a:srgbClr val="A8D9F5"/>
    <a:srgbClr val="007AC2"/>
    <a:srgbClr val="DDF0FB"/>
    <a:srgbClr val="006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3" autoAdjust="0"/>
    <p:restoredTop sz="85027" autoAdjust="0"/>
  </p:normalViewPr>
  <p:slideViewPr>
    <p:cSldViewPr snapToGrid="0">
      <p:cViewPr varScale="1">
        <p:scale>
          <a:sx n="83" d="100"/>
          <a:sy n="83" d="100"/>
        </p:scale>
        <p:origin x="51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-1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4-20T12:12:36.105" idx="30">
    <p:pos x="10" y="10"/>
    <p:text>My details required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B7CB8-E93E-4EBF-839A-B268365B5FB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56E99978-A2AE-48B4-A785-3F7F39CD0CAC}">
      <dgm:prSet phldrT="[Text]"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Initiation</a:t>
          </a:r>
          <a:endParaRPr lang="en-AU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8FAF16-4A3A-46EC-96B8-DCF0FBF02ACC}" type="parTrans" cxnId="{75CA52C8-9CAC-4686-BF3E-089E701E1A30}">
      <dgm:prSet/>
      <dgm:spPr/>
      <dgm:t>
        <a:bodyPr/>
        <a:lstStyle/>
        <a:p>
          <a:endParaRPr lang="en-AU"/>
        </a:p>
      </dgm:t>
    </dgm:pt>
    <dgm:pt modelId="{3EB17E8F-825D-4AD9-8C24-219F7C201646}" type="sibTrans" cxnId="{75CA52C8-9CAC-4686-BF3E-089E701E1A30}">
      <dgm:prSet/>
      <dgm:spPr/>
      <dgm:t>
        <a:bodyPr/>
        <a:lstStyle/>
        <a:p>
          <a:endParaRPr lang="en-AU"/>
        </a:p>
      </dgm:t>
    </dgm:pt>
    <dgm:pt modelId="{4EF2F903-4059-4BDB-BBC6-DD8A2035B622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AU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Agree on scope and identify relevant stakeholders</a:t>
          </a:r>
        </a:p>
      </dgm:t>
    </dgm:pt>
    <dgm:pt modelId="{1361A0AE-0373-4B46-8B70-7B627F93416D}" type="parTrans" cxnId="{3825DED2-093F-4600-BB5F-8A22C1FE8996}">
      <dgm:prSet/>
      <dgm:spPr/>
      <dgm:t>
        <a:bodyPr/>
        <a:lstStyle/>
        <a:p>
          <a:endParaRPr lang="en-AU"/>
        </a:p>
      </dgm:t>
    </dgm:pt>
    <dgm:pt modelId="{79F44904-01AB-49E0-B674-2599703C75EE}" type="sibTrans" cxnId="{3825DED2-093F-4600-BB5F-8A22C1FE8996}">
      <dgm:prSet/>
      <dgm:spPr/>
      <dgm:t>
        <a:bodyPr/>
        <a:lstStyle/>
        <a:p>
          <a:endParaRPr lang="en-AU"/>
        </a:p>
      </dgm:t>
    </dgm:pt>
    <dgm:pt modelId="{2C41B312-E1A1-4CF0-9C04-94CEA28172AD}">
      <dgm:prSet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Stakeholder interviews</a:t>
          </a:r>
        </a:p>
      </dgm:t>
    </dgm:pt>
    <dgm:pt modelId="{6E1C6DDA-DF61-44EE-9FBB-25BC88B9D4D1}" type="parTrans" cxnId="{D2B3D622-6FD9-40C4-8647-B62E7D525677}">
      <dgm:prSet/>
      <dgm:spPr/>
      <dgm:t>
        <a:bodyPr/>
        <a:lstStyle/>
        <a:p>
          <a:endParaRPr lang="en-AU"/>
        </a:p>
      </dgm:t>
    </dgm:pt>
    <dgm:pt modelId="{A8F30F23-48D9-4820-93F3-866C7B27E044}" type="sibTrans" cxnId="{D2B3D622-6FD9-40C4-8647-B62E7D525677}">
      <dgm:prSet/>
      <dgm:spPr/>
      <dgm:t>
        <a:bodyPr/>
        <a:lstStyle/>
        <a:p>
          <a:endParaRPr lang="en-AU"/>
        </a:p>
      </dgm:t>
    </dgm:pt>
    <dgm:pt modelId="{227A06CC-3491-483A-91DA-EFBB707781AA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AU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On site engagement, interviewing all relevant stakeholders</a:t>
          </a:r>
          <a:endParaRPr lang="en-US" sz="1600" dirty="0" smtClean="0">
            <a:solidFill>
              <a:srgbClr val="595959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D453D4-1FBA-4654-86E3-4A23D2FAB5A5}" type="parTrans" cxnId="{9E3F962B-C4E7-4ACE-AD2B-5551C594DB4D}">
      <dgm:prSet/>
      <dgm:spPr/>
      <dgm:t>
        <a:bodyPr/>
        <a:lstStyle/>
        <a:p>
          <a:endParaRPr lang="en-AU"/>
        </a:p>
      </dgm:t>
    </dgm:pt>
    <dgm:pt modelId="{A0F249BC-107F-4729-8F24-686B059CFD36}" type="sibTrans" cxnId="{9E3F962B-C4E7-4ACE-AD2B-5551C594DB4D}">
      <dgm:prSet/>
      <dgm:spPr/>
      <dgm:t>
        <a:bodyPr/>
        <a:lstStyle/>
        <a:p>
          <a:endParaRPr lang="en-AU"/>
        </a:p>
      </dgm:t>
    </dgm:pt>
    <dgm:pt modelId="{B117FC56-DC00-42C8-9C67-A1B5F778FB6C}">
      <dgm:prSet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Artefacts review</a:t>
          </a:r>
        </a:p>
      </dgm:t>
    </dgm:pt>
    <dgm:pt modelId="{EC52A204-22E6-424C-9831-436562DD0736}" type="parTrans" cxnId="{2304E39B-327B-487C-B375-78F05EBDA527}">
      <dgm:prSet/>
      <dgm:spPr/>
      <dgm:t>
        <a:bodyPr/>
        <a:lstStyle/>
        <a:p>
          <a:endParaRPr lang="en-AU"/>
        </a:p>
      </dgm:t>
    </dgm:pt>
    <dgm:pt modelId="{E68146C3-EF47-421F-AA14-1D4AA7EC1BF1}" type="sibTrans" cxnId="{2304E39B-327B-487C-B375-78F05EBDA527}">
      <dgm:prSet/>
      <dgm:spPr/>
      <dgm:t>
        <a:bodyPr/>
        <a:lstStyle/>
        <a:p>
          <a:endParaRPr lang="en-AU"/>
        </a:p>
      </dgm:t>
    </dgm:pt>
    <dgm:pt modelId="{975C5B82-861D-4C0C-9747-7D0533D31371}">
      <dgm:prSet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 Conclusions &amp; Recommendations</a:t>
          </a:r>
        </a:p>
      </dgm:t>
    </dgm:pt>
    <dgm:pt modelId="{A0AFC3BF-D378-4B11-91A1-33CAF4065E6B}" type="parTrans" cxnId="{F968C4C3-EBBC-40E4-95F7-4809175D5C24}">
      <dgm:prSet/>
      <dgm:spPr/>
      <dgm:t>
        <a:bodyPr/>
        <a:lstStyle/>
        <a:p>
          <a:endParaRPr lang="en-AU"/>
        </a:p>
      </dgm:t>
    </dgm:pt>
    <dgm:pt modelId="{A4A1D88E-24FA-4051-A161-DCE03E2B1F16}" type="sibTrans" cxnId="{F968C4C3-EBBC-40E4-95F7-4809175D5C24}">
      <dgm:prSet/>
      <dgm:spPr/>
      <dgm:t>
        <a:bodyPr/>
        <a:lstStyle/>
        <a:p>
          <a:endParaRPr lang="en-AU"/>
        </a:p>
      </dgm:t>
    </dgm:pt>
    <dgm:pt modelId="{9AC14D10-CD12-4D52-B963-2C5DFAA56247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NZ" sz="14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Documented report</a:t>
          </a:r>
          <a:endParaRPr lang="en-US" sz="1400" dirty="0" smtClean="0">
            <a:solidFill>
              <a:srgbClr val="595959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95BE5E-6B9A-4C8F-BCCD-97070CD06292}" type="parTrans" cxnId="{22D456C9-4FA2-4E2B-81CA-F357CB4AFD40}">
      <dgm:prSet/>
      <dgm:spPr/>
      <dgm:t>
        <a:bodyPr/>
        <a:lstStyle/>
        <a:p>
          <a:endParaRPr lang="en-AU"/>
        </a:p>
      </dgm:t>
    </dgm:pt>
    <dgm:pt modelId="{7DB18A80-E848-4471-AA58-1E2651CD04E8}" type="sibTrans" cxnId="{22D456C9-4FA2-4E2B-81CA-F357CB4AFD40}">
      <dgm:prSet/>
      <dgm:spPr/>
      <dgm:t>
        <a:bodyPr/>
        <a:lstStyle/>
        <a:p>
          <a:endParaRPr lang="en-AU"/>
        </a:p>
      </dgm:t>
    </dgm:pt>
    <dgm:pt modelId="{10B4C405-56EF-4FF3-8470-2B075F553E10}">
      <dgm:prSet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Follow up</a:t>
          </a:r>
        </a:p>
      </dgm:t>
    </dgm:pt>
    <dgm:pt modelId="{2A527A0B-47D2-45AB-87C2-9A848D60C9F2}" type="parTrans" cxnId="{30EAA534-E43B-497B-8739-9EF131E4E5B0}">
      <dgm:prSet/>
      <dgm:spPr/>
      <dgm:t>
        <a:bodyPr/>
        <a:lstStyle/>
        <a:p>
          <a:endParaRPr lang="en-AU"/>
        </a:p>
      </dgm:t>
    </dgm:pt>
    <dgm:pt modelId="{0BB12002-6C9B-488A-AD59-576897DCB3DE}" type="sibTrans" cxnId="{30EAA534-E43B-497B-8739-9EF131E4E5B0}">
      <dgm:prSet/>
      <dgm:spPr/>
      <dgm:t>
        <a:bodyPr/>
        <a:lstStyle/>
        <a:p>
          <a:endParaRPr lang="en-AU"/>
        </a:p>
      </dgm:t>
    </dgm:pt>
    <dgm:pt modelId="{1D296CA7-3F25-4080-AF16-AB8891D71B39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Reviewing all relevant testing artefacts</a:t>
          </a:r>
        </a:p>
      </dgm:t>
    </dgm:pt>
    <dgm:pt modelId="{418AA9C9-B1C6-4206-B61D-C11F9B698D04}" type="parTrans" cxnId="{5C35B52A-8B3C-4539-9127-62CE4C54CE01}">
      <dgm:prSet/>
      <dgm:spPr/>
      <dgm:t>
        <a:bodyPr/>
        <a:lstStyle/>
        <a:p>
          <a:endParaRPr lang="en-NZ"/>
        </a:p>
      </dgm:t>
    </dgm:pt>
    <dgm:pt modelId="{7D8B6B69-2954-4252-B675-C05B0E9F7EF8}" type="sibTrans" cxnId="{5C35B52A-8B3C-4539-9127-62CE4C54CE01}">
      <dgm:prSet/>
      <dgm:spPr/>
      <dgm:t>
        <a:bodyPr/>
        <a:lstStyle/>
        <a:p>
          <a:endParaRPr lang="en-NZ"/>
        </a:p>
      </dgm:t>
    </dgm:pt>
    <dgm:pt modelId="{1F5FFF8B-B436-4BE6-AAE4-6A17128286A7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Agree on and initiate recommended actions</a:t>
          </a:r>
        </a:p>
      </dgm:t>
    </dgm:pt>
    <dgm:pt modelId="{FB05AFB8-6740-499D-8312-CCF9CF23EF0C}" type="parTrans" cxnId="{EE3A1284-A47C-4328-9182-D4F5B47C5134}">
      <dgm:prSet/>
      <dgm:spPr/>
      <dgm:t>
        <a:bodyPr/>
        <a:lstStyle/>
        <a:p>
          <a:endParaRPr lang="en-NZ"/>
        </a:p>
      </dgm:t>
    </dgm:pt>
    <dgm:pt modelId="{22F2702E-4B74-4D20-9AE2-E7FBF57405E1}" type="sibTrans" cxnId="{EE3A1284-A47C-4328-9182-D4F5B47C5134}">
      <dgm:prSet/>
      <dgm:spPr/>
      <dgm:t>
        <a:bodyPr/>
        <a:lstStyle/>
        <a:p>
          <a:endParaRPr lang="en-NZ"/>
        </a:p>
      </dgm:t>
    </dgm:pt>
    <dgm:pt modelId="{53BC1DA2-B4CA-492D-8A0B-0A040C579308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Using standardised questionnaire, utilizing ISTQB standards &amp; Planit’s consulting experience</a:t>
          </a:r>
        </a:p>
      </dgm:t>
    </dgm:pt>
    <dgm:pt modelId="{BC016461-ADD6-4AB6-8043-F3E08F9C51F1}" type="parTrans" cxnId="{8B12DEBA-6B66-4005-B81C-C8649C72EDFF}">
      <dgm:prSet/>
      <dgm:spPr/>
      <dgm:t>
        <a:bodyPr/>
        <a:lstStyle/>
        <a:p>
          <a:endParaRPr lang="en-NZ"/>
        </a:p>
      </dgm:t>
    </dgm:pt>
    <dgm:pt modelId="{00904058-00FF-4D0A-9C68-FEA01E73A75C}" type="sibTrans" cxnId="{8B12DEBA-6B66-4005-B81C-C8649C72EDFF}">
      <dgm:prSet/>
      <dgm:spPr/>
      <dgm:t>
        <a:bodyPr/>
        <a:lstStyle/>
        <a:p>
          <a:endParaRPr lang="en-NZ"/>
        </a:p>
      </dgm:t>
    </dgm:pt>
    <dgm:pt modelId="{9472EF40-FAC6-40DD-BB09-3F17A42C331C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Reviewing SDLC processes &amp; Test integration</a:t>
          </a:r>
        </a:p>
      </dgm:t>
    </dgm:pt>
    <dgm:pt modelId="{37D665D7-6E5D-48A5-8570-AF555B7C6659}" type="sibTrans" cxnId="{B63B1F84-D56E-48EE-BD9B-C731489A16E7}">
      <dgm:prSet/>
      <dgm:spPr/>
      <dgm:t>
        <a:bodyPr/>
        <a:lstStyle/>
        <a:p>
          <a:endParaRPr lang="en-NZ"/>
        </a:p>
      </dgm:t>
    </dgm:pt>
    <dgm:pt modelId="{357FDDEE-676A-4573-964B-4F0E5F442F09}" type="parTrans" cxnId="{B63B1F84-D56E-48EE-BD9B-C731489A16E7}">
      <dgm:prSet/>
      <dgm:spPr/>
      <dgm:t>
        <a:bodyPr/>
        <a:lstStyle/>
        <a:p>
          <a:endParaRPr lang="en-NZ"/>
        </a:p>
      </dgm:t>
    </dgm:pt>
    <dgm:pt modelId="{6EDDBBB6-021D-4416-A36E-5A150992B817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NZ" sz="14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Presentation of the findings and recommendations to all stakeholders</a:t>
          </a:r>
          <a:endParaRPr lang="en-US" sz="1400" dirty="0" smtClean="0">
            <a:solidFill>
              <a:srgbClr val="595959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D5DE4A-7CD8-4CE9-8ADC-6227EB170483}" type="parTrans" cxnId="{0150D06C-C402-4EB6-970A-B35039FBFFE4}">
      <dgm:prSet/>
      <dgm:spPr/>
      <dgm:t>
        <a:bodyPr/>
        <a:lstStyle/>
        <a:p>
          <a:endParaRPr lang="en-NZ"/>
        </a:p>
      </dgm:t>
    </dgm:pt>
    <dgm:pt modelId="{00B267B2-FCDA-44F1-A764-D34DE798E959}" type="sibTrans" cxnId="{0150D06C-C402-4EB6-970A-B35039FBFFE4}">
      <dgm:prSet/>
      <dgm:spPr/>
      <dgm:t>
        <a:bodyPr/>
        <a:lstStyle/>
        <a:p>
          <a:endParaRPr lang="en-NZ"/>
        </a:p>
      </dgm:t>
    </dgm:pt>
    <dgm:pt modelId="{2871FE3B-615B-4DF4-BEC8-3F12E9ED0746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AU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Prepare and distribute relevant documents</a:t>
          </a:r>
        </a:p>
      </dgm:t>
    </dgm:pt>
    <dgm:pt modelId="{88A7045F-30CE-4EB8-B610-E89FCEFF7A3B}" type="parTrans" cxnId="{56C1EB44-35B5-4F2C-AAFD-C90BD27ACE2B}">
      <dgm:prSet/>
      <dgm:spPr/>
      <dgm:t>
        <a:bodyPr/>
        <a:lstStyle/>
        <a:p>
          <a:endParaRPr lang="en-NZ"/>
        </a:p>
      </dgm:t>
    </dgm:pt>
    <dgm:pt modelId="{5F384BE6-E456-4FD5-8229-35B8C6EF19AD}" type="sibTrans" cxnId="{56C1EB44-35B5-4F2C-AAFD-C90BD27ACE2B}">
      <dgm:prSet/>
      <dgm:spPr/>
      <dgm:t>
        <a:bodyPr/>
        <a:lstStyle/>
        <a:p>
          <a:endParaRPr lang="en-NZ"/>
        </a:p>
      </dgm:t>
    </dgm:pt>
    <dgm:pt modelId="{1861B22D-41C5-4A47-94D9-C4A8C979734A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AU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Plan interviews</a:t>
          </a:r>
        </a:p>
      </dgm:t>
    </dgm:pt>
    <dgm:pt modelId="{9ACD0437-A905-4CDF-9085-7484C59750D5}" type="parTrans" cxnId="{F3119F3E-0C9E-4662-844B-4D723FE60CFC}">
      <dgm:prSet/>
      <dgm:spPr/>
      <dgm:t>
        <a:bodyPr/>
        <a:lstStyle/>
        <a:p>
          <a:endParaRPr lang="en-NZ"/>
        </a:p>
      </dgm:t>
    </dgm:pt>
    <dgm:pt modelId="{77B3A95F-5BE3-49A1-88BD-AF3A39307782}" type="sibTrans" cxnId="{F3119F3E-0C9E-4662-844B-4D723FE60CFC}">
      <dgm:prSet/>
      <dgm:spPr/>
      <dgm:t>
        <a:bodyPr/>
        <a:lstStyle/>
        <a:p>
          <a:endParaRPr lang="en-NZ"/>
        </a:p>
      </dgm:t>
    </dgm:pt>
    <dgm:pt modelId="{99260EB1-B748-4CB2-89AF-756926576993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Define a Maturity Roadmap</a:t>
          </a:r>
        </a:p>
      </dgm:t>
    </dgm:pt>
    <dgm:pt modelId="{B2BB8CFC-F057-4BEA-8865-5C2CA36F9C3A}" type="parTrans" cxnId="{6E5D4703-B7AA-474C-8C60-1F5C85592B60}">
      <dgm:prSet/>
      <dgm:spPr/>
      <dgm:t>
        <a:bodyPr/>
        <a:lstStyle/>
        <a:p>
          <a:endParaRPr lang="en-NZ"/>
        </a:p>
      </dgm:t>
    </dgm:pt>
    <dgm:pt modelId="{2BBFDF3E-A253-44F8-BB56-FC8107F73844}" type="sibTrans" cxnId="{6E5D4703-B7AA-474C-8C60-1F5C85592B60}">
      <dgm:prSet/>
      <dgm:spPr/>
      <dgm:t>
        <a:bodyPr/>
        <a:lstStyle/>
        <a:p>
          <a:endParaRPr lang="en-NZ"/>
        </a:p>
      </dgm:t>
    </dgm:pt>
    <dgm:pt modelId="{A9AF6402-68B5-4378-A184-104EAE29CA69}" type="pres">
      <dgm:prSet presAssocID="{6E0B7CB8-E93E-4EBF-839A-B268365B5F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68342B53-3068-4B30-90EF-7484B7419E42}" type="pres">
      <dgm:prSet presAssocID="{56E99978-A2AE-48B4-A785-3F7F39CD0CAC}" presName="linNode" presStyleCnt="0"/>
      <dgm:spPr/>
      <dgm:t>
        <a:bodyPr/>
        <a:lstStyle/>
        <a:p>
          <a:endParaRPr lang="en-AU"/>
        </a:p>
      </dgm:t>
    </dgm:pt>
    <dgm:pt modelId="{3E345AC0-9A5C-4C3B-8E48-61CCB1979FB3}" type="pres">
      <dgm:prSet presAssocID="{56E99978-A2AE-48B4-A785-3F7F39CD0CAC}" presName="parentText" presStyleLbl="node1" presStyleIdx="0" presStyleCnt="5" custScaleX="88158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F9A7EDC9-3118-416D-826C-44FB75BB2E1A}" type="pres">
      <dgm:prSet presAssocID="{56E99978-A2AE-48B4-A785-3F7F39CD0CAC}" presName="descendantText" presStyleLbl="alignAccFollowNode1" presStyleIdx="0" presStyleCnt="5" custScaleX="161098" custScaleY="11735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56E32641-1375-4E5B-B88D-D9AA1690C685}" type="pres">
      <dgm:prSet presAssocID="{3EB17E8F-825D-4AD9-8C24-219F7C201646}" presName="sp" presStyleCnt="0"/>
      <dgm:spPr/>
      <dgm:t>
        <a:bodyPr/>
        <a:lstStyle/>
        <a:p>
          <a:endParaRPr lang="en-AU"/>
        </a:p>
      </dgm:t>
    </dgm:pt>
    <dgm:pt modelId="{50E83B8D-DC1E-4FE0-A50F-CBEF024B4A2F}" type="pres">
      <dgm:prSet presAssocID="{2C41B312-E1A1-4CF0-9C04-94CEA28172AD}" presName="linNode" presStyleCnt="0"/>
      <dgm:spPr/>
      <dgm:t>
        <a:bodyPr/>
        <a:lstStyle/>
        <a:p>
          <a:endParaRPr lang="en-AU"/>
        </a:p>
      </dgm:t>
    </dgm:pt>
    <dgm:pt modelId="{2385995A-C9DA-47FA-B151-64191D92F80E}" type="pres">
      <dgm:prSet presAssocID="{2C41B312-E1A1-4CF0-9C04-94CEA28172AD}" presName="parentText" presStyleLbl="node1" presStyleIdx="1" presStyleCnt="5" custScaleX="88158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B149347E-095A-498C-8EEE-8E81808CBEBC}" type="pres">
      <dgm:prSet presAssocID="{2C41B312-E1A1-4CF0-9C04-94CEA28172AD}" presName="descendantText" presStyleLbl="alignAccFollowNode1" presStyleIdx="1" presStyleCnt="5" custScaleX="161098" custScaleY="11735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78F91F9C-2010-4404-95BC-ACB4E9D7D144}" type="pres">
      <dgm:prSet presAssocID="{A8F30F23-48D9-4820-93F3-866C7B27E044}" presName="sp" presStyleCnt="0"/>
      <dgm:spPr/>
      <dgm:t>
        <a:bodyPr/>
        <a:lstStyle/>
        <a:p>
          <a:endParaRPr lang="en-AU"/>
        </a:p>
      </dgm:t>
    </dgm:pt>
    <dgm:pt modelId="{161A4A5C-8630-4DBB-92D2-B447529F9168}" type="pres">
      <dgm:prSet presAssocID="{B117FC56-DC00-42C8-9C67-A1B5F778FB6C}" presName="linNode" presStyleCnt="0"/>
      <dgm:spPr/>
      <dgm:t>
        <a:bodyPr/>
        <a:lstStyle/>
        <a:p>
          <a:endParaRPr lang="en-AU"/>
        </a:p>
      </dgm:t>
    </dgm:pt>
    <dgm:pt modelId="{825CA378-1E90-4674-859B-4FC3BFC9E1C3}" type="pres">
      <dgm:prSet presAssocID="{B117FC56-DC00-42C8-9C67-A1B5F778FB6C}" presName="parentText" presStyleLbl="node1" presStyleIdx="2" presStyleCnt="5" custScaleX="88158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11B438C7-18E8-4356-ACA3-B8849AF085C8}" type="pres">
      <dgm:prSet presAssocID="{B117FC56-DC00-42C8-9C67-A1B5F778FB6C}" presName="descendantText" presStyleLbl="alignAccFollowNode1" presStyleIdx="2" presStyleCnt="5" custScaleX="161098" custScaleY="11735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68B1DCA0-B1C5-430C-B716-D0D544125708}" type="pres">
      <dgm:prSet presAssocID="{E68146C3-EF47-421F-AA14-1D4AA7EC1BF1}" presName="sp" presStyleCnt="0"/>
      <dgm:spPr/>
      <dgm:t>
        <a:bodyPr/>
        <a:lstStyle/>
        <a:p>
          <a:endParaRPr lang="en-AU"/>
        </a:p>
      </dgm:t>
    </dgm:pt>
    <dgm:pt modelId="{71363B1D-545F-4359-9C88-6038EFB33CEB}" type="pres">
      <dgm:prSet presAssocID="{975C5B82-861D-4C0C-9747-7D0533D31371}" presName="linNode" presStyleCnt="0"/>
      <dgm:spPr/>
      <dgm:t>
        <a:bodyPr/>
        <a:lstStyle/>
        <a:p>
          <a:endParaRPr lang="en-AU"/>
        </a:p>
      </dgm:t>
    </dgm:pt>
    <dgm:pt modelId="{7D21726B-ACAC-4AF4-9441-06DD822AD527}" type="pres">
      <dgm:prSet presAssocID="{975C5B82-861D-4C0C-9747-7D0533D31371}" presName="parentText" presStyleLbl="node1" presStyleIdx="3" presStyleCnt="5" custScaleX="88158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FB289711-7FD6-4A8D-B791-4DDC20F25043}" type="pres">
      <dgm:prSet presAssocID="{975C5B82-861D-4C0C-9747-7D0533D31371}" presName="descendantText" presStyleLbl="alignAccFollowNode1" presStyleIdx="3" presStyleCnt="5" custScaleX="161098" custScaleY="11735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4D85CBEA-3CB2-4EF8-A6C3-B953EC4D780D}" type="pres">
      <dgm:prSet presAssocID="{A4A1D88E-24FA-4051-A161-DCE03E2B1F16}" presName="sp" presStyleCnt="0"/>
      <dgm:spPr/>
    </dgm:pt>
    <dgm:pt modelId="{6977262E-0792-470B-91BA-A60421FD86F7}" type="pres">
      <dgm:prSet presAssocID="{10B4C405-56EF-4FF3-8470-2B075F553E10}" presName="linNode" presStyleCnt="0"/>
      <dgm:spPr/>
    </dgm:pt>
    <dgm:pt modelId="{7B710E3F-00A1-4E40-9CB8-0E6C2302026B}" type="pres">
      <dgm:prSet presAssocID="{10B4C405-56EF-4FF3-8470-2B075F553E10}" presName="parentText" presStyleLbl="node1" presStyleIdx="4" presStyleCnt="5" custScaleX="65606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EE1D78CF-C5B4-4C14-B71E-87DA00AA4F32}" type="pres">
      <dgm:prSet presAssocID="{10B4C405-56EF-4FF3-8470-2B075F553E10}" presName="descendantText" presStyleLbl="alignAccFollowNode1" presStyleIdx="4" presStyleCnt="5" custScaleX="119082" custScaleY="11735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B7BB2C01-D2B7-4755-8E4E-CF912D9FBEF9}" type="presOf" srcId="{2871FE3B-615B-4DF4-BEC8-3F12E9ED0746}" destId="{F9A7EDC9-3118-416D-826C-44FB75BB2E1A}" srcOrd="0" destOrd="2" presId="urn:microsoft.com/office/officeart/2005/8/layout/vList5"/>
    <dgm:cxn modelId="{393A3544-E357-4E06-8865-7466C657A498}" type="presOf" srcId="{9AC14D10-CD12-4D52-B963-2C5DFAA56247}" destId="{FB289711-7FD6-4A8D-B791-4DDC20F25043}" srcOrd="0" destOrd="0" presId="urn:microsoft.com/office/officeart/2005/8/layout/vList5"/>
    <dgm:cxn modelId="{5262D971-FE0A-4D7D-B3B2-3ED806802812}" type="presOf" srcId="{6EDDBBB6-021D-4416-A36E-5A150992B817}" destId="{FB289711-7FD6-4A8D-B791-4DDC20F25043}" srcOrd="0" destOrd="1" presId="urn:microsoft.com/office/officeart/2005/8/layout/vList5"/>
    <dgm:cxn modelId="{191F8E67-9935-4425-8B9E-807B6F03BC65}" type="presOf" srcId="{975C5B82-861D-4C0C-9747-7D0533D31371}" destId="{7D21726B-ACAC-4AF4-9441-06DD822AD527}" srcOrd="0" destOrd="0" presId="urn:microsoft.com/office/officeart/2005/8/layout/vList5"/>
    <dgm:cxn modelId="{9E3F962B-C4E7-4ACE-AD2B-5551C594DB4D}" srcId="{2C41B312-E1A1-4CF0-9C04-94CEA28172AD}" destId="{227A06CC-3491-483A-91DA-EFBB707781AA}" srcOrd="0" destOrd="0" parTransId="{F2D453D4-1FBA-4654-86E3-4A23D2FAB5A5}" sibTransId="{A0F249BC-107F-4729-8F24-686B059CFD36}"/>
    <dgm:cxn modelId="{D2B3D622-6FD9-40C4-8647-B62E7D525677}" srcId="{6E0B7CB8-E93E-4EBF-839A-B268365B5FB7}" destId="{2C41B312-E1A1-4CF0-9C04-94CEA28172AD}" srcOrd="1" destOrd="0" parTransId="{6E1C6DDA-DF61-44EE-9FBB-25BC88B9D4D1}" sibTransId="{A8F30F23-48D9-4820-93F3-866C7B27E044}"/>
    <dgm:cxn modelId="{F968C4C3-EBBC-40E4-95F7-4809175D5C24}" srcId="{6E0B7CB8-E93E-4EBF-839A-B268365B5FB7}" destId="{975C5B82-861D-4C0C-9747-7D0533D31371}" srcOrd="3" destOrd="0" parTransId="{A0AFC3BF-D378-4B11-91A1-33CAF4065E6B}" sibTransId="{A4A1D88E-24FA-4051-A161-DCE03E2B1F16}"/>
    <dgm:cxn modelId="{C239E60D-68F7-4C0E-ACAD-0F216E262206}" type="presOf" srcId="{4EF2F903-4059-4BDB-BBC6-DD8A2035B622}" destId="{F9A7EDC9-3118-416D-826C-44FB75BB2E1A}" srcOrd="0" destOrd="0" presId="urn:microsoft.com/office/officeart/2005/8/layout/vList5"/>
    <dgm:cxn modelId="{8B12DEBA-6B66-4005-B81C-C8649C72EDFF}" srcId="{2C41B312-E1A1-4CF0-9C04-94CEA28172AD}" destId="{53BC1DA2-B4CA-492D-8A0B-0A040C579308}" srcOrd="1" destOrd="0" parTransId="{BC016461-ADD6-4AB6-8043-F3E08F9C51F1}" sibTransId="{00904058-00FF-4D0A-9C68-FEA01E73A75C}"/>
    <dgm:cxn modelId="{F3119F3E-0C9E-4662-844B-4D723FE60CFC}" srcId="{56E99978-A2AE-48B4-A785-3F7F39CD0CAC}" destId="{1861B22D-41C5-4A47-94D9-C4A8C979734A}" srcOrd="1" destOrd="0" parTransId="{9ACD0437-A905-4CDF-9085-7484C59750D5}" sibTransId="{77B3A95F-5BE3-49A1-88BD-AF3A39307782}"/>
    <dgm:cxn modelId="{2304E39B-327B-487C-B375-78F05EBDA527}" srcId="{6E0B7CB8-E93E-4EBF-839A-B268365B5FB7}" destId="{B117FC56-DC00-42C8-9C67-A1B5F778FB6C}" srcOrd="2" destOrd="0" parTransId="{EC52A204-22E6-424C-9831-436562DD0736}" sibTransId="{E68146C3-EF47-421F-AA14-1D4AA7EC1BF1}"/>
    <dgm:cxn modelId="{7112145C-E66A-40B7-B1C5-1D9220F6D9D0}" type="presOf" srcId="{9472EF40-FAC6-40DD-BB09-3F17A42C331C}" destId="{11B438C7-18E8-4356-ACA3-B8849AF085C8}" srcOrd="0" destOrd="1" presId="urn:microsoft.com/office/officeart/2005/8/layout/vList5"/>
    <dgm:cxn modelId="{46DB4F13-C7EE-4BE8-B67F-8C1D2BA54B63}" type="presOf" srcId="{53BC1DA2-B4CA-492D-8A0B-0A040C579308}" destId="{B149347E-095A-498C-8EEE-8E81808CBEBC}" srcOrd="0" destOrd="1" presId="urn:microsoft.com/office/officeart/2005/8/layout/vList5"/>
    <dgm:cxn modelId="{9D17DC4D-3CF3-4754-ACDC-F094CE1FCD31}" type="presOf" srcId="{56E99978-A2AE-48B4-A785-3F7F39CD0CAC}" destId="{3E345AC0-9A5C-4C3B-8E48-61CCB1979FB3}" srcOrd="0" destOrd="0" presId="urn:microsoft.com/office/officeart/2005/8/layout/vList5"/>
    <dgm:cxn modelId="{EE22F4D0-2BA6-4A46-90A2-FC5AB986302D}" type="presOf" srcId="{227A06CC-3491-483A-91DA-EFBB707781AA}" destId="{B149347E-095A-498C-8EEE-8E81808CBEBC}" srcOrd="0" destOrd="0" presId="urn:microsoft.com/office/officeart/2005/8/layout/vList5"/>
    <dgm:cxn modelId="{75CA52C8-9CAC-4686-BF3E-089E701E1A30}" srcId="{6E0B7CB8-E93E-4EBF-839A-B268365B5FB7}" destId="{56E99978-A2AE-48B4-A785-3F7F39CD0CAC}" srcOrd="0" destOrd="0" parTransId="{248FAF16-4A3A-46EC-96B8-DCF0FBF02ACC}" sibTransId="{3EB17E8F-825D-4AD9-8C24-219F7C201646}"/>
    <dgm:cxn modelId="{5C35B52A-8B3C-4539-9127-62CE4C54CE01}" srcId="{B117FC56-DC00-42C8-9C67-A1B5F778FB6C}" destId="{1D296CA7-3F25-4080-AF16-AB8891D71B39}" srcOrd="0" destOrd="0" parTransId="{418AA9C9-B1C6-4206-B61D-C11F9B698D04}" sibTransId="{7D8B6B69-2954-4252-B675-C05B0E9F7EF8}"/>
    <dgm:cxn modelId="{FA4B9EB4-111A-4957-95C1-FABF5E9F79D7}" type="presOf" srcId="{99260EB1-B748-4CB2-89AF-756926576993}" destId="{EE1D78CF-C5B4-4C14-B71E-87DA00AA4F32}" srcOrd="0" destOrd="0" presId="urn:microsoft.com/office/officeart/2005/8/layout/vList5"/>
    <dgm:cxn modelId="{EE3A1284-A47C-4328-9182-D4F5B47C5134}" srcId="{10B4C405-56EF-4FF3-8470-2B075F553E10}" destId="{1F5FFF8B-B436-4BE6-AAE4-6A17128286A7}" srcOrd="1" destOrd="0" parTransId="{FB05AFB8-6740-499D-8312-CCF9CF23EF0C}" sibTransId="{22F2702E-4B74-4D20-9AE2-E7FBF57405E1}"/>
    <dgm:cxn modelId="{22D456C9-4FA2-4E2B-81CA-F357CB4AFD40}" srcId="{975C5B82-861D-4C0C-9747-7D0533D31371}" destId="{9AC14D10-CD12-4D52-B963-2C5DFAA56247}" srcOrd="0" destOrd="0" parTransId="{C795BE5E-6B9A-4C8F-BCCD-97070CD06292}" sibTransId="{7DB18A80-E848-4471-AA58-1E2651CD04E8}"/>
    <dgm:cxn modelId="{39AD07FE-0F77-46E5-AEC0-A613D5A51709}" type="presOf" srcId="{6E0B7CB8-E93E-4EBF-839A-B268365B5FB7}" destId="{A9AF6402-68B5-4378-A184-104EAE29CA69}" srcOrd="0" destOrd="0" presId="urn:microsoft.com/office/officeart/2005/8/layout/vList5"/>
    <dgm:cxn modelId="{56C1EB44-35B5-4F2C-AAFD-C90BD27ACE2B}" srcId="{56E99978-A2AE-48B4-A785-3F7F39CD0CAC}" destId="{2871FE3B-615B-4DF4-BEC8-3F12E9ED0746}" srcOrd="2" destOrd="0" parTransId="{88A7045F-30CE-4EB8-B610-E89FCEFF7A3B}" sibTransId="{5F384BE6-E456-4FD5-8229-35B8C6EF19AD}"/>
    <dgm:cxn modelId="{0150D06C-C402-4EB6-970A-B35039FBFFE4}" srcId="{975C5B82-861D-4C0C-9747-7D0533D31371}" destId="{6EDDBBB6-021D-4416-A36E-5A150992B817}" srcOrd="1" destOrd="0" parTransId="{A1D5DE4A-7CD8-4CE9-8ADC-6227EB170483}" sibTransId="{00B267B2-FCDA-44F1-A764-D34DE798E959}"/>
    <dgm:cxn modelId="{3825DED2-093F-4600-BB5F-8A22C1FE8996}" srcId="{56E99978-A2AE-48B4-A785-3F7F39CD0CAC}" destId="{4EF2F903-4059-4BDB-BBC6-DD8A2035B622}" srcOrd="0" destOrd="0" parTransId="{1361A0AE-0373-4B46-8B70-7B627F93416D}" sibTransId="{79F44904-01AB-49E0-B674-2599703C75EE}"/>
    <dgm:cxn modelId="{7E43E294-5B49-4C28-A556-C899E1980BA0}" type="presOf" srcId="{1F5FFF8B-B436-4BE6-AAE4-6A17128286A7}" destId="{EE1D78CF-C5B4-4C14-B71E-87DA00AA4F32}" srcOrd="0" destOrd="1" presId="urn:microsoft.com/office/officeart/2005/8/layout/vList5"/>
    <dgm:cxn modelId="{E64AC13C-06AB-4CB2-95A5-DD7D3C93C463}" type="presOf" srcId="{1861B22D-41C5-4A47-94D9-C4A8C979734A}" destId="{F9A7EDC9-3118-416D-826C-44FB75BB2E1A}" srcOrd="0" destOrd="1" presId="urn:microsoft.com/office/officeart/2005/8/layout/vList5"/>
    <dgm:cxn modelId="{30EAA534-E43B-497B-8739-9EF131E4E5B0}" srcId="{6E0B7CB8-E93E-4EBF-839A-B268365B5FB7}" destId="{10B4C405-56EF-4FF3-8470-2B075F553E10}" srcOrd="4" destOrd="0" parTransId="{2A527A0B-47D2-45AB-87C2-9A848D60C9F2}" sibTransId="{0BB12002-6C9B-488A-AD59-576897DCB3DE}"/>
    <dgm:cxn modelId="{B63B1F84-D56E-48EE-BD9B-C731489A16E7}" srcId="{B117FC56-DC00-42C8-9C67-A1B5F778FB6C}" destId="{9472EF40-FAC6-40DD-BB09-3F17A42C331C}" srcOrd="1" destOrd="0" parTransId="{357FDDEE-676A-4573-964B-4F0E5F442F09}" sibTransId="{37D665D7-6E5D-48A5-8570-AF555B7C6659}"/>
    <dgm:cxn modelId="{6E5D4703-B7AA-474C-8C60-1F5C85592B60}" srcId="{10B4C405-56EF-4FF3-8470-2B075F553E10}" destId="{99260EB1-B748-4CB2-89AF-756926576993}" srcOrd="0" destOrd="0" parTransId="{B2BB8CFC-F057-4BEA-8865-5C2CA36F9C3A}" sibTransId="{2BBFDF3E-A253-44F8-BB56-FC8107F73844}"/>
    <dgm:cxn modelId="{04AFB8C6-2BF7-4F1E-BC70-BC301DF2B994}" type="presOf" srcId="{2C41B312-E1A1-4CF0-9C04-94CEA28172AD}" destId="{2385995A-C9DA-47FA-B151-64191D92F80E}" srcOrd="0" destOrd="0" presId="urn:microsoft.com/office/officeart/2005/8/layout/vList5"/>
    <dgm:cxn modelId="{AFA3493C-6497-4B26-85DD-08FC5742CD7E}" type="presOf" srcId="{1D296CA7-3F25-4080-AF16-AB8891D71B39}" destId="{11B438C7-18E8-4356-ACA3-B8849AF085C8}" srcOrd="0" destOrd="0" presId="urn:microsoft.com/office/officeart/2005/8/layout/vList5"/>
    <dgm:cxn modelId="{E48A0D8D-3813-4929-9EAF-F4CFE7E27EAC}" type="presOf" srcId="{10B4C405-56EF-4FF3-8470-2B075F553E10}" destId="{7B710E3F-00A1-4E40-9CB8-0E6C2302026B}" srcOrd="0" destOrd="0" presId="urn:microsoft.com/office/officeart/2005/8/layout/vList5"/>
    <dgm:cxn modelId="{2E02494D-9940-4B53-8507-AEEFC93DC46A}" type="presOf" srcId="{B117FC56-DC00-42C8-9C67-A1B5F778FB6C}" destId="{825CA378-1E90-4674-859B-4FC3BFC9E1C3}" srcOrd="0" destOrd="0" presId="urn:microsoft.com/office/officeart/2005/8/layout/vList5"/>
    <dgm:cxn modelId="{7B77F836-1700-4B5E-BC48-4AB91E45955B}" type="presParOf" srcId="{A9AF6402-68B5-4378-A184-104EAE29CA69}" destId="{68342B53-3068-4B30-90EF-7484B7419E42}" srcOrd="0" destOrd="0" presId="urn:microsoft.com/office/officeart/2005/8/layout/vList5"/>
    <dgm:cxn modelId="{500EC89F-C83D-42A3-A292-703142031CE4}" type="presParOf" srcId="{68342B53-3068-4B30-90EF-7484B7419E42}" destId="{3E345AC0-9A5C-4C3B-8E48-61CCB1979FB3}" srcOrd="0" destOrd="0" presId="urn:microsoft.com/office/officeart/2005/8/layout/vList5"/>
    <dgm:cxn modelId="{0918A72C-1C6E-4978-985E-2FC9530E22F3}" type="presParOf" srcId="{68342B53-3068-4B30-90EF-7484B7419E42}" destId="{F9A7EDC9-3118-416D-826C-44FB75BB2E1A}" srcOrd="1" destOrd="0" presId="urn:microsoft.com/office/officeart/2005/8/layout/vList5"/>
    <dgm:cxn modelId="{70B0C3D0-2644-471F-BFFE-CDF654AAA4AF}" type="presParOf" srcId="{A9AF6402-68B5-4378-A184-104EAE29CA69}" destId="{56E32641-1375-4E5B-B88D-D9AA1690C685}" srcOrd="1" destOrd="0" presId="urn:microsoft.com/office/officeart/2005/8/layout/vList5"/>
    <dgm:cxn modelId="{D2E3BACF-9EFC-44A7-906B-ADD3ABDD2959}" type="presParOf" srcId="{A9AF6402-68B5-4378-A184-104EAE29CA69}" destId="{50E83B8D-DC1E-4FE0-A50F-CBEF024B4A2F}" srcOrd="2" destOrd="0" presId="urn:microsoft.com/office/officeart/2005/8/layout/vList5"/>
    <dgm:cxn modelId="{C7C18EB6-05D5-4832-A9A8-960BAC8B75CF}" type="presParOf" srcId="{50E83B8D-DC1E-4FE0-A50F-CBEF024B4A2F}" destId="{2385995A-C9DA-47FA-B151-64191D92F80E}" srcOrd="0" destOrd="0" presId="urn:microsoft.com/office/officeart/2005/8/layout/vList5"/>
    <dgm:cxn modelId="{7F79991F-D494-4D56-8637-1997BB5BBA7A}" type="presParOf" srcId="{50E83B8D-DC1E-4FE0-A50F-CBEF024B4A2F}" destId="{B149347E-095A-498C-8EEE-8E81808CBEBC}" srcOrd="1" destOrd="0" presId="urn:microsoft.com/office/officeart/2005/8/layout/vList5"/>
    <dgm:cxn modelId="{A636B863-229B-43DF-9A12-D109AB425859}" type="presParOf" srcId="{A9AF6402-68B5-4378-A184-104EAE29CA69}" destId="{78F91F9C-2010-4404-95BC-ACB4E9D7D144}" srcOrd="3" destOrd="0" presId="urn:microsoft.com/office/officeart/2005/8/layout/vList5"/>
    <dgm:cxn modelId="{AC02679B-6A94-4C73-954C-BAE65D3CD0ED}" type="presParOf" srcId="{A9AF6402-68B5-4378-A184-104EAE29CA69}" destId="{161A4A5C-8630-4DBB-92D2-B447529F9168}" srcOrd="4" destOrd="0" presId="urn:microsoft.com/office/officeart/2005/8/layout/vList5"/>
    <dgm:cxn modelId="{D81C5302-C4DC-41A0-A96D-434623E31AA9}" type="presParOf" srcId="{161A4A5C-8630-4DBB-92D2-B447529F9168}" destId="{825CA378-1E90-4674-859B-4FC3BFC9E1C3}" srcOrd="0" destOrd="0" presId="urn:microsoft.com/office/officeart/2005/8/layout/vList5"/>
    <dgm:cxn modelId="{5F61949F-A433-4423-AD34-5FF4C73CE88C}" type="presParOf" srcId="{161A4A5C-8630-4DBB-92D2-B447529F9168}" destId="{11B438C7-18E8-4356-ACA3-B8849AF085C8}" srcOrd="1" destOrd="0" presId="urn:microsoft.com/office/officeart/2005/8/layout/vList5"/>
    <dgm:cxn modelId="{CA75BD9E-5FF6-493E-8340-1AB80EF4D5EC}" type="presParOf" srcId="{A9AF6402-68B5-4378-A184-104EAE29CA69}" destId="{68B1DCA0-B1C5-430C-B716-D0D544125708}" srcOrd="5" destOrd="0" presId="urn:microsoft.com/office/officeart/2005/8/layout/vList5"/>
    <dgm:cxn modelId="{1C5EF91D-C135-49C0-B51D-EB09F22CB279}" type="presParOf" srcId="{A9AF6402-68B5-4378-A184-104EAE29CA69}" destId="{71363B1D-545F-4359-9C88-6038EFB33CEB}" srcOrd="6" destOrd="0" presId="urn:microsoft.com/office/officeart/2005/8/layout/vList5"/>
    <dgm:cxn modelId="{25B3ECE6-EE76-4AE2-B190-C7B201A71F8B}" type="presParOf" srcId="{71363B1D-545F-4359-9C88-6038EFB33CEB}" destId="{7D21726B-ACAC-4AF4-9441-06DD822AD527}" srcOrd="0" destOrd="0" presId="urn:microsoft.com/office/officeart/2005/8/layout/vList5"/>
    <dgm:cxn modelId="{62542867-042F-4D33-9773-8B85A6178F1E}" type="presParOf" srcId="{71363B1D-545F-4359-9C88-6038EFB33CEB}" destId="{FB289711-7FD6-4A8D-B791-4DDC20F25043}" srcOrd="1" destOrd="0" presId="urn:microsoft.com/office/officeart/2005/8/layout/vList5"/>
    <dgm:cxn modelId="{2500B9EB-499D-4CB6-A1A9-35D393549577}" type="presParOf" srcId="{A9AF6402-68B5-4378-A184-104EAE29CA69}" destId="{4D85CBEA-3CB2-4EF8-A6C3-B953EC4D780D}" srcOrd="7" destOrd="0" presId="urn:microsoft.com/office/officeart/2005/8/layout/vList5"/>
    <dgm:cxn modelId="{74C2EAEF-9602-471D-BA88-4AE5C87A8F4F}" type="presParOf" srcId="{A9AF6402-68B5-4378-A184-104EAE29CA69}" destId="{6977262E-0792-470B-91BA-A60421FD86F7}" srcOrd="8" destOrd="0" presId="urn:microsoft.com/office/officeart/2005/8/layout/vList5"/>
    <dgm:cxn modelId="{4DAC1677-C4A4-4F69-A74C-C921E601A20B}" type="presParOf" srcId="{6977262E-0792-470B-91BA-A60421FD86F7}" destId="{7B710E3F-00A1-4E40-9CB8-0E6C2302026B}" srcOrd="0" destOrd="0" presId="urn:microsoft.com/office/officeart/2005/8/layout/vList5"/>
    <dgm:cxn modelId="{8F014E00-F90B-4D44-B566-55AF19573F1B}" type="presParOf" srcId="{6977262E-0792-470B-91BA-A60421FD86F7}" destId="{EE1D78CF-C5B4-4C14-B71E-87DA00AA4F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853CA0-4873-48B5-9B11-1836ACDF5FC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</dgm:spPr>
      <dgm:t>
        <a:bodyPr/>
        <a:lstStyle/>
        <a:p>
          <a:endParaRPr lang="en-AU"/>
        </a:p>
      </dgm:t>
    </dgm:pt>
    <dgm:pt modelId="{1168B309-33F1-4069-BE8C-C4E14A38DB08}">
      <dgm:prSet phldrT="[Text]"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endParaRPr lang="en-AU" sz="11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AU" sz="1200" dirty="0" smtClean="0">
              <a:latin typeface="Arial" panose="020B0604020202020204" pitchFamily="34" charset="0"/>
              <a:cs typeface="Arial" panose="020B0604020202020204" pitchFamily="34" charset="0"/>
            </a:rPr>
            <a:t>Informed Risk Decisions</a:t>
          </a:r>
        </a:p>
        <a:p>
          <a:endParaRPr lang="en-AU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5FB28B-6FF8-4721-A1F4-32B300005E01}" type="parTrans" cxnId="{197A8ACC-4694-4850-9F11-80368C2EA505}">
      <dgm:prSet/>
      <dgm:spPr/>
      <dgm:t>
        <a:bodyPr/>
        <a:lstStyle/>
        <a:p>
          <a:endParaRPr lang="en-AU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6C89A4-869A-4CB6-9D8D-DDA0C2F7773B}" type="sibTrans" cxnId="{197A8ACC-4694-4850-9F11-80368C2EA505}">
      <dgm:prSet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100" dirty="0" smtClean="0">
              <a:latin typeface="Arial" panose="020B0604020202020204" pitchFamily="34" charset="0"/>
              <a:cs typeface="Arial" panose="020B0604020202020204" pitchFamily="34" charset="0"/>
            </a:rPr>
            <a:t>Defined Test Boundaries</a:t>
          </a:r>
          <a:endParaRPr lang="en-AU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09CA89-B752-47D7-A0F7-78C9988B0DA1}">
      <dgm:prSet phldrT="[Text]"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200" dirty="0" smtClean="0">
              <a:latin typeface="Arial" panose="020B0604020202020204" pitchFamily="34" charset="0"/>
              <a:cs typeface="Arial" panose="020B0604020202020204" pitchFamily="34" charset="0"/>
            </a:rPr>
            <a:t> Testing Cost Reduction</a:t>
          </a:r>
          <a:endParaRPr lang="en-AU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3B0966-7120-4B70-8387-00C95C8D3E1D}" type="parTrans" cxnId="{35C3ED2F-4337-4BDB-91E0-83ADA320960A}">
      <dgm:prSet/>
      <dgm:spPr/>
      <dgm:t>
        <a:bodyPr/>
        <a:lstStyle/>
        <a:p>
          <a:endParaRPr lang="en-AU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E0FEC0-C1E0-4604-BE3A-EDC240B99C67}" type="sibTrans" cxnId="{35C3ED2F-4337-4BDB-91E0-83ADA320960A}">
      <dgm:prSet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200" dirty="0" smtClean="0">
              <a:latin typeface="Arial" panose="020B0604020202020204" pitchFamily="34" charset="0"/>
              <a:cs typeface="Arial" panose="020B0604020202020204" pitchFamily="34" charset="0"/>
            </a:rPr>
            <a:t>Aligned Testing Policy</a:t>
          </a:r>
          <a:endParaRPr lang="en-AU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0D6D6E-F83C-4793-AFB8-9D38EDE2550D}">
      <dgm:prSet phldrT="[Text]"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200" dirty="0" smtClean="0">
              <a:latin typeface="Arial" panose="020B0604020202020204" pitchFamily="34" charset="0"/>
              <a:cs typeface="Arial" panose="020B0604020202020204" pitchFamily="34" charset="0"/>
            </a:rPr>
            <a:t> Tools and Technology Efficienc</a:t>
          </a:r>
          <a:r>
            <a:rPr lang="en-AU" sz="1100" dirty="0" smtClean="0">
              <a:latin typeface="Arial" panose="020B0604020202020204" pitchFamily="34" charset="0"/>
              <a:cs typeface="Arial" panose="020B0604020202020204" pitchFamily="34" charset="0"/>
            </a:rPr>
            <a:t>y</a:t>
          </a:r>
          <a:endParaRPr lang="en-AU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790CAA-F569-46C2-B5E5-773B6D38235A}" type="parTrans" cxnId="{D592C20F-2D42-407F-8774-23847077A02F}">
      <dgm:prSet/>
      <dgm:spPr/>
      <dgm:t>
        <a:bodyPr/>
        <a:lstStyle/>
        <a:p>
          <a:endParaRPr lang="en-AU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4F1B77-C43C-48FB-AB7E-0A9CC4D4CF7D}" type="sibTrans" cxnId="{D592C20F-2D42-407F-8774-23847077A02F}">
      <dgm:prSet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100" dirty="0" smtClean="0">
              <a:latin typeface="Arial" panose="020B0604020202020204" pitchFamily="34" charset="0"/>
              <a:cs typeface="Arial" panose="020B0604020202020204" pitchFamily="34" charset="0"/>
            </a:rPr>
            <a:t>Continuous</a:t>
          </a:r>
        </a:p>
        <a:p>
          <a:r>
            <a:rPr lang="en-AU" sz="1100" dirty="0" smtClean="0">
              <a:latin typeface="Arial" panose="020B0604020202020204" pitchFamily="34" charset="0"/>
              <a:cs typeface="Arial" panose="020B0604020202020204" pitchFamily="34" charset="0"/>
            </a:rPr>
            <a:t>Improvement</a:t>
          </a:r>
          <a:endParaRPr lang="en-AU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6DD6D0-AEDB-4678-B676-098242A71154}">
      <dgm:prSet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endParaRPr lang="en-AU" sz="1000" dirty="0" smtClean="0"/>
        </a:p>
        <a:p>
          <a:r>
            <a:rPr lang="en-AU" sz="1400" dirty="0" smtClean="0">
              <a:latin typeface="Arial" panose="020B0604020202020204" pitchFamily="34" charset="0"/>
              <a:cs typeface="Arial" panose="020B0604020202020204" pitchFamily="34" charset="0"/>
            </a:rPr>
            <a:t>Test Best Practice</a:t>
          </a:r>
          <a:endParaRPr lang="en-AU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218F80-2D5B-49E0-B69C-71634DE52AAF}" type="parTrans" cxnId="{98D0FEFC-5B46-4EE6-802E-D72BA893B012}">
      <dgm:prSet/>
      <dgm:spPr/>
      <dgm:t>
        <a:bodyPr/>
        <a:lstStyle/>
        <a:p>
          <a:endParaRPr lang="en-AU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E8D881-32C1-4C6F-9900-870AE867C3CD}" type="sibTrans" cxnId="{98D0FEFC-5B46-4EE6-802E-D72BA893B012}">
      <dgm:prSet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400" dirty="0" smtClean="0">
              <a:latin typeface="Arial" panose="020B0604020202020204" pitchFamily="34" charset="0"/>
              <a:cs typeface="Arial" panose="020B0604020202020204" pitchFamily="34" charset="0"/>
            </a:rPr>
            <a:t>Increased Testing</a:t>
          </a:r>
        </a:p>
        <a:p>
          <a:r>
            <a:rPr lang="en-AU" sz="1400" dirty="0" smtClean="0">
              <a:latin typeface="Arial" panose="020B0604020202020204" pitchFamily="34" charset="0"/>
              <a:cs typeface="Arial" panose="020B0604020202020204" pitchFamily="34" charset="0"/>
            </a:rPr>
            <a:t> Value</a:t>
          </a:r>
          <a:endParaRPr lang="en-AU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A90499-F29A-40C0-81E3-070266C4714B}">
      <dgm:prSet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400" dirty="0" smtClean="0">
              <a:latin typeface="Arial" panose="020B0604020202020204" pitchFamily="34" charset="0"/>
              <a:cs typeface="Arial" panose="020B0604020202020204" pitchFamily="34" charset="0"/>
            </a:rPr>
            <a:t>Improved Quality</a:t>
          </a:r>
          <a:endParaRPr lang="en-AU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16C729-530B-4A4B-A7BF-2AFBA1DDE22B}" type="parTrans" cxnId="{FF63714C-3CEE-43F7-93D7-D5F3BFAA297D}">
      <dgm:prSet/>
      <dgm:spPr/>
      <dgm:t>
        <a:bodyPr/>
        <a:lstStyle/>
        <a:p>
          <a:endParaRPr lang="en-AU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DB0529-FF87-4B02-B05A-FFB56D232490}" type="sibTrans" cxnId="{FF63714C-3CEE-43F7-93D7-D5F3BFAA297D}">
      <dgm:prSet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100" dirty="0" smtClean="0">
              <a:latin typeface="Arial" panose="020B0604020202020204" pitchFamily="34" charset="0"/>
              <a:cs typeface="Arial" panose="020B0604020202020204" pitchFamily="34" charset="0"/>
            </a:rPr>
            <a:t>Faster To Market</a:t>
          </a:r>
          <a:endParaRPr lang="en-AU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2F48D5-CCA3-45DF-87A0-0F8DD0FE8FB6}">
      <dgm:prSet phldrT="[Text]"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100" dirty="0" smtClean="0">
              <a:latin typeface="Arial" panose="020B0604020202020204" pitchFamily="34" charset="0"/>
              <a:cs typeface="Arial" panose="020B0604020202020204" pitchFamily="34" charset="0"/>
            </a:rPr>
            <a:t>Defect Reduction</a:t>
          </a:r>
          <a:endParaRPr lang="en-AU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4680D0-F13D-4A5C-8123-0E45775E3542}" type="parTrans" cxnId="{2A747C95-BFF9-4BD0-A2EB-129DABDB9187}">
      <dgm:prSet/>
      <dgm:spPr/>
      <dgm:t>
        <a:bodyPr/>
        <a:lstStyle/>
        <a:p>
          <a:endParaRPr lang="en-AU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04DC33-E0A4-4AA0-A771-49E47C36FE31}" type="sibTrans" cxnId="{2A747C95-BFF9-4BD0-A2EB-129DABDB9187}">
      <dgm:prSet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100" dirty="0" smtClean="0">
              <a:latin typeface="Arial" panose="020B0604020202020204" pitchFamily="34" charset="0"/>
              <a:cs typeface="Arial" panose="020B0604020202020204" pitchFamily="34" charset="0"/>
            </a:rPr>
            <a:t>Centralised Test Function</a:t>
          </a:r>
          <a:endParaRPr lang="en-AU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0A5D35-40D1-4BAB-9E59-BC82FCB5749B}">
      <dgm:prSet phldrT="[Text]"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400" dirty="0" smtClean="0">
              <a:latin typeface="Arial" panose="020B0604020202020204" pitchFamily="34" charset="0"/>
              <a:cs typeface="Arial" panose="020B0604020202020204" pitchFamily="34" charset="0"/>
            </a:rPr>
            <a:t>Test Metrics</a:t>
          </a:r>
          <a:endParaRPr lang="en-AU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8594D8-530C-4F17-98C0-26E77A91FDF6}" type="parTrans" cxnId="{FBBEF2C2-BA87-4876-A246-C95C06F26B1E}">
      <dgm:prSet/>
      <dgm:spPr/>
      <dgm:t>
        <a:bodyPr/>
        <a:lstStyle/>
        <a:p>
          <a:endParaRPr lang="en-AU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41516C-6005-4F43-A6CE-E5A8568027F1}" type="sibTrans" cxnId="{FBBEF2C2-BA87-4876-A246-C95C06F26B1E}">
      <dgm:prSet custT="1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r>
            <a:rPr lang="en-AU" sz="1100" dirty="0" smtClean="0">
              <a:latin typeface="Arial" panose="020B0604020202020204" pitchFamily="34" charset="0"/>
              <a:cs typeface="Arial" panose="020B0604020202020204" pitchFamily="34" charset="0"/>
            </a:rPr>
            <a:t>Optimised Test SLA’s</a:t>
          </a:r>
          <a:endParaRPr lang="en-AU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49BFD1-5F21-40F5-BB53-0B9DDDEF76C0}" type="pres">
      <dgm:prSet presAssocID="{BC853CA0-4873-48B5-9B11-1836ACDF5FC7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AU"/>
        </a:p>
      </dgm:t>
    </dgm:pt>
    <dgm:pt modelId="{924FB7EA-6E12-4575-819D-920147C94D3D}" type="pres">
      <dgm:prSet presAssocID="{1168B309-33F1-4069-BE8C-C4E14A38DB08}" presName="composite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49BAB34C-6EB9-48B1-80C5-73328B3D3ACA}" type="pres">
      <dgm:prSet presAssocID="{1168B309-33F1-4069-BE8C-C4E14A38DB08}" presName="Parent1" presStyleLbl="node1" presStyleIdx="0" presStyleCnt="1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E51F82AD-A1EA-42A2-8A72-8A7559118C57}" type="pres">
      <dgm:prSet presAssocID="{1168B309-33F1-4069-BE8C-C4E14A38DB08}" presName="Childtext1" presStyleLbl="revTx" presStyleIdx="0" presStyleCnt="7" custLinFactNeighborY="1888">
        <dgm:presLayoutVars>
          <dgm:chMax val="0"/>
          <dgm:chPref val="0"/>
          <dgm:bulletEnabled val="1"/>
        </dgm:presLayoutVars>
      </dgm:prSet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endParaRPr lang="en-AU"/>
        </a:p>
      </dgm:t>
    </dgm:pt>
    <dgm:pt modelId="{F448B28D-ECE6-4AE6-9653-DF4E2DE9FDF4}" type="pres">
      <dgm:prSet presAssocID="{1168B309-33F1-4069-BE8C-C4E14A38DB08}" presName="BalanceSpacing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4303C060-6AC4-4AB1-B17B-9EA9B1FCB46C}" type="pres">
      <dgm:prSet presAssocID="{1168B309-33F1-4069-BE8C-C4E14A38DB08}" presName="BalanceSpacing1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10EA1ED5-3276-4EC4-9D6E-6612DBB5C75D}" type="pres">
      <dgm:prSet presAssocID="{E96C89A4-869A-4CB6-9D8D-DDA0C2F7773B}" presName="Accent1Text" presStyleLbl="node1" presStyleIdx="1" presStyleCnt="14"/>
      <dgm:spPr/>
      <dgm:t>
        <a:bodyPr/>
        <a:lstStyle/>
        <a:p>
          <a:endParaRPr lang="en-AU"/>
        </a:p>
      </dgm:t>
    </dgm:pt>
    <dgm:pt modelId="{07CFE5C7-3BA8-4466-BFF5-4C27F5740B63}" type="pres">
      <dgm:prSet presAssocID="{E96C89A4-869A-4CB6-9D8D-DDA0C2F7773B}" presName="spaceBetweenRectangles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39A8BD99-83D3-4C75-A9FD-8CE97FBB3790}" type="pres">
      <dgm:prSet presAssocID="{A209CA89-B752-47D7-A0F7-78C9988B0DA1}" presName="composite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29C55B38-A0FC-45B7-B449-4A423EE6809B}" type="pres">
      <dgm:prSet presAssocID="{A209CA89-B752-47D7-A0F7-78C9988B0DA1}" presName="Parent1" presStyleLbl="node1" presStyleIdx="2" presStyleCnt="1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DF64677-58DE-4005-A160-111A8B28CACA}" type="pres">
      <dgm:prSet presAssocID="{A209CA89-B752-47D7-A0F7-78C9988B0DA1}" presName="Childtext1" presStyleLbl="revTx" presStyleIdx="1" presStyleCnt="7">
        <dgm:presLayoutVars>
          <dgm:chMax val="0"/>
          <dgm:chPref val="0"/>
          <dgm:bulletEnabled val="1"/>
        </dgm:presLayoutVars>
      </dgm:prSet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endParaRPr lang="en-AU"/>
        </a:p>
      </dgm:t>
    </dgm:pt>
    <dgm:pt modelId="{FE131986-B8A9-43DA-AA58-3533AAD0805C}" type="pres">
      <dgm:prSet presAssocID="{A209CA89-B752-47D7-A0F7-78C9988B0DA1}" presName="BalanceSpacing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02D542F7-23D4-413F-92D6-6FFB5DE1B022}" type="pres">
      <dgm:prSet presAssocID="{A209CA89-B752-47D7-A0F7-78C9988B0DA1}" presName="BalanceSpacing1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0A1C2785-B83F-43A1-92E6-DB33AD08E79E}" type="pres">
      <dgm:prSet presAssocID="{BFE0FEC0-C1E0-4604-BE3A-EDC240B99C67}" presName="Accent1Text" presStyleLbl="node1" presStyleIdx="3" presStyleCnt="14" custLinFactNeighborY="0"/>
      <dgm:spPr/>
      <dgm:t>
        <a:bodyPr/>
        <a:lstStyle/>
        <a:p>
          <a:endParaRPr lang="en-AU"/>
        </a:p>
      </dgm:t>
    </dgm:pt>
    <dgm:pt modelId="{15FF1A2A-A04E-4CC6-A0B4-5EB86379E1A4}" type="pres">
      <dgm:prSet presAssocID="{BFE0FEC0-C1E0-4604-BE3A-EDC240B99C67}" presName="spaceBetweenRectangles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A29FA796-92D8-47CF-9BE4-52DDA0ABB7CE}" type="pres">
      <dgm:prSet presAssocID="{CB0D6D6E-F83C-4793-AFB8-9D38EDE2550D}" presName="composite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EB44FDDF-92FF-48DC-8CB0-01CF7BD6B9F1}" type="pres">
      <dgm:prSet presAssocID="{CB0D6D6E-F83C-4793-AFB8-9D38EDE2550D}" presName="Parent1" presStyleLbl="node1" presStyleIdx="4" presStyleCnt="1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7882C19-570F-4576-87F8-236B26BA7A24}" type="pres">
      <dgm:prSet presAssocID="{CB0D6D6E-F83C-4793-AFB8-9D38EDE2550D}" presName="Childtext1" presStyleLbl="revTx" presStyleIdx="2" presStyleCnt="7">
        <dgm:presLayoutVars>
          <dgm:chMax val="0"/>
          <dgm:chPref val="0"/>
          <dgm:bulletEnabled val="1"/>
        </dgm:presLayoutVars>
      </dgm:prSet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  <dgm:t>
        <a:bodyPr/>
        <a:lstStyle/>
        <a:p>
          <a:endParaRPr lang="en-AU"/>
        </a:p>
      </dgm:t>
    </dgm:pt>
    <dgm:pt modelId="{882086A3-06F7-409B-8AFA-7B3BB1BD42F6}" type="pres">
      <dgm:prSet presAssocID="{CB0D6D6E-F83C-4793-AFB8-9D38EDE2550D}" presName="BalanceSpacing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1A603B73-7D83-49F9-9243-897F7F02D2CE}" type="pres">
      <dgm:prSet presAssocID="{CB0D6D6E-F83C-4793-AFB8-9D38EDE2550D}" presName="BalanceSpacing1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6C03CC78-5769-4D9B-B8BD-860A696B6A3E}" type="pres">
      <dgm:prSet presAssocID="{394F1B77-C43C-48FB-AB7E-0A9CC4D4CF7D}" presName="Accent1Text" presStyleLbl="node1" presStyleIdx="5" presStyleCnt="14"/>
      <dgm:spPr/>
      <dgm:t>
        <a:bodyPr/>
        <a:lstStyle/>
        <a:p>
          <a:endParaRPr lang="en-AU"/>
        </a:p>
      </dgm:t>
    </dgm:pt>
    <dgm:pt modelId="{1AD7CA8C-4DD3-4F67-9973-1703B869E636}" type="pres">
      <dgm:prSet presAssocID="{394F1B77-C43C-48FB-AB7E-0A9CC4D4CF7D}" presName="spaceBetweenRectangles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E79C3A94-9EF6-40A5-A7DF-5F388507674E}" type="pres">
      <dgm:prSet presAssocID="{B96DD6D0-AEDB-4678-B676-098242A71154}" presName="composite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9D164407-F72C-41A6-9E8E-B1A9A4E55A3D}" type="pres">
      <dgm:prSet presAssocID="{B96DD6D0-AEDB-4678-B676-098242A71154}" presName="Parent1" presStyleLbl="node1" presStyleIdx="6" presStyleCnt="14" custLinFactX="59702" custLinFactNeighborX="100000" custLinFactNeighborY="-8677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83F92C4-5F3D-4B9C-B198-3A03B71F498F}" type="pres">
      <dgm:prSet presAssocID="{B96DD6D0-AEDB-4678-B676-098242A71154}" presName="Childtext1" presStyleLbl="revTx" presStyleIdx="3" presStyleCnt="7">
        <dgm:presLayoutVars>
          <dgm:chMax val="0"/>
          <dgm:chPref val="0"/>
          <dgm:bulletEnabled val="1"/>
        </dgm:presLayoutVars>
      </dgm:prSet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8073BD82-EE06-4BE1-B50F-846D49B5FC04}" type="pres">
      <dgm:prSet presAssocID="{B96DD6D0-AEDB-4678-B676-098242A71154}" presName="BalanceSpacing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EBF0E369-D396-45F7-A877-EE081F31FABE}" type="pres">
      <dgm:prSet presAssocID="{B96DD6D0-AEDB-4678-B676-098242A71154}" presName="BalanceSpacing1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9D6AF9D2-015E-4D90-B6FB-034968BDB9D5}" type="pres">
      <dgm:prSet presAssocID="{67E8D881-32C1-4C6F-9900-870AE867C3CD}" presName="Accent1Text" presStyleLbl="node1" presStyleIdx="7" presStyleCnt="14" custLinFactX="5439" custLinFactY="-67604" custLinFactNeighborX="100000" custLinFactNeighborY="-100000"/>
      <dgm:spPr/>
      <dgm:t>
        <a:bodyPr/>
        <a:lstStyle/>
        <a:p>
          <a:endParaRPr lang="en-AU"/>
        </a:p>
      </dgm:t>
    </dgm:pt>
    <dgm:pt modelId="{DC06726C-ADD1-4C70-8F8B-6B010AE01BAE}" type="pres">
      <dgm:prSet presAssocID="{67E8D881-32C1-4C6F-9900-870AE867C3CD}" presName="spaceBetweenRectangles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D7FDD243-DA4A-40CD-8BED-D78540269734}" type="pres">
      <dgm:prSet presAssocID="{80A90499-F29A-40C0-81E3-070266C4714B}" presName="composite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ECBA9813-6199-46CC-93EC-E33ABFB4C624}" type="pres">
      <dgm:prSet presAssocID="{80A90499-F29A-40C0-81E3-070266C4714B}" presName="Parent1" presStyleLbl="node1" presStyleIdx="8" presStyleCnt="14" custLinFactX="9152" custLinFactY="-142262" custLinFactNeighborX="100000" custLinFactNeighborY="-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418DE57E-C26D-4752-A624-45F469E8B89C}" type="pres">
      <dgm:prSet presAssocID="{80A90499-F29A-40C0-81E3-070266C4714B}" presName="Childtext1" presStyleLbl="revTx" presStyleIdx="4" presStyleCnt="7">
        <dgm:presLayoutVars>
          <dgm:chMax val="0"/>
          <dgm:chPref val="0"/>
          <dgm:bulletEnabled val="1"/>
        </dgm:presLayoutVars>
      </dgm:prSet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5F8BC3A2-A0E7-457E-B8E6-AB95DBEC41D3}" type="pres">
      <dgm:prSet presAssocID="{80A90499-F29A-40C0-81E3-070266C4714B}" presName="BalanceSpacing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39DE6C18-7933-482A-A2A9-193670136E32}" type="pres">
      <dgm:prSet presAssocID="{80A90499-F29A-40C0-81E3-070266C4714B}" presName="BalanceSpacing1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55D8A61D-617A-40AE-BC38-39116EBED096}" type="pres">
      <dgm:prSet presAssocID="{67DB0529-FF87-4B02-B05A-FFB56D232490}" presName="Accent1Text" presStyleLbl="node1" presStyleIdx="9" presStyleCnt="14" custLinFactY="-100000" custLinFactNeighborX="-54317" custLinFactNeighborY="-158122"/>
      <dgm:spPr/>
      <dgm:t>
        <a:bodyPr/>
        <a:lstStyle/>
        <a:p>
          <a:endParaRPr lang="en-AU"/>
        </a:p>
      </dgm:t>
    </dgm:pt>
    <dgm:pt modelId="{293B6DD9-9D8B-4DEB-BFC4-F5D1E8D95DC8}" type="pres">
      <dgm:prSet presAssocID="{67DB0529-FF87-4B02-B05A-FFB56D232490}" presName="spaceBetweenRectangles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9908A26C-9813-4484-B6C3-D27F720FAA0D}" type="pres">
      <dgm:prSet presAssocID="{452F48D5-CCA3-45DF-87A0-0F8DD0FE8FB6}" presName="composite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3B3F6245-F304-4B50-A0D6-1479FB262289}" type="pres">
      <dgm:prSet presAssocID="{452F48D5-CCA3-45DF-87A0-0F8DD0FE8FB6}" presName="Parent1" presStyleLbl="node1" presStyleIdx="10" presStyleCnt="14" custLinFactY="-71140" custLinFactNeighborX="1055" custLinFactNeighborY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6F3CD5C-9A75-43C9-9FA0-A34AE692E914}" type="pres">
      <dgm:prSet presAssocID="{452F48D5-CCA3-45DF-87A0-0F8DD0FE8FB6}" presName="Childtext1" presStyleLbl="revTx" presStyleIdx="5" presStyleCnt="7">
        <dgm:presLayoutVars>
          <dgm:chMax val="0"/>
          <dgm:chPref val="0"/>
          <dgm:bulletEnabled val="1"/>
        </dgm:presLayoutVars>
      </dgm:prSet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0351D153-B174-4BCD-AB7E-D7B99CE3A6B9}" type="pres">
      <dgm:prSet presAssocID="{452F48D5-CCA3-45DF-87A0-0F8DD0FE8FB6}" presName="BalanceSpacing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F94552D1-1D98-4501-887F-727AF0D4C540}" type="pres">
      <dgm:prSet presAssocID="{452F48D5-CCA3-45DF-87A0-0F8DD0FE8FB6}" presName="BalanceSpacing1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626D0865-EB90-4B28-8C08-279768173BF5}" type="pres">
      <dgm:prSet presAssocID="{AD04DC33-E0A4-4AA0-A771-49E47C36FE31}" presName="Accent1Text" presStyleLbl="node1" presStyleIdx="11" presStyleCnt="14" custLinFactY="-69960" custLinFactNeighborX="5373" custLinFactNeighborY="-100000"/>
      <dgm:spPr/>
      <dgm:t>
        <a:bodyPr/>
        <a:lstStyle/>
        <a:p>
          <a:endParaRPr lang="en-AU"/>
        </a:p>
      </dgm:t>
    </dgm:pt>
    <dgm:pt modelId="{4E82F4A5-BAA1-4622-BD1F-C40771137B1A}" type="pres">
      <dgm:prSet presAssocID="{AD04DC33-E0A4-4AA0-A771-49E47C36FE31}" presName="spaceBetweenRectangles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A9D93730-44F1-46E7-A309-B01D60E7A83E}" type="pres">
      <dgm:prSet presAssocID="{640A5D35-40D1-4BAB-9E59-BC82FCB5749B}" presName="composite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FD9193AD-C3EC-4B7C-BE15-053E5EA6F5B3}" type="pres">
      <dgm:prSet presAssocID="{640A5D35-40D1-4BAB-9E59-BC82FCB5749B}" presName="Parent1" presStyleLbl="node1" presStyleIdx="12" presStyleCnt="14" custLinFactX="62445" custLinFactY="-100000" custLinFactNeighborX="100000" custLinFactNeighborY="-1581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64EE9DF9-39E4-47CB-A9B1-DDB46A97CCFE}" type="pres">
      <dgm:prSet presAssocID="{640A5D35-40D1-4BAB-9E59-BC82FCB5749B}" presName="Childtext1" presStyleLbl="revTx" presStyleIdx="6" presStyleCnt="7">
        <dgm:presLayoutVars>
          <dgm:chMax val="0"/>
          <dgm:chPref val="0"/>
          <dgm:bulletEnabled val="1"/>
        </dgm:presLayoutVars>
      </dgm:prSet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6C8D248D-F815-4D95-AA9E-B2C8CC801BC3}" type="pres">
      <dgm:prSet presAssocID="{640A5D35-40D1-4BAB-9E59-BC82FCB5749B}" presName="BalanceSpacing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128713D7-6633-4FDA-93D2-BE004034D8D8}" type="pres">
      <dgm:prSet presAssocID="{640A5D35-40D1-4BAB-9E59-BC82FCB5749B}" presName="BalanceSpacing1" presStyleCnt="0"/>
      <dgm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gm:spPr>
    </dgm:pt>
    <dgm:pt modelId="{1176B661-24E3-4306-9F6D-A43EA2812B41}" type="pres">
      <dgm:prSet presAssocID="{C641516C-6005-4F43-A6CE-E5A8568027F1}" presName="Accent1Text" presStyleLbl="node1" presStyleIdx="13" presStyleCnt="14" custLinFactY="-100000" custLinFactNeighborX="-58354" custLinFactNeighborY="-156516"/>
      <dgm:spPr/>
      <dgm:t>
        <a:bodyPr/>
        <a:lstStyle/>
        <a:p>
          <a:endParaRPr lang="en-AU"/>
        </a:p>
      </dgm:t>
    </dgm:pt>
  </dgm:ptLst>
  <dgm:cxnLst>
    <dgm:cxn modelId="{35C3ED2F-4337-4BDB-91E0-83ADA320960A}" srcId="{BC853CA0-4873-48B5-9B11-1836ACDF5FC7}" destId="{A209CA89-B752-47D7-A0F7-78C9988B0DA1}" srcOrd="1" destOrd="0" parTransId="{563B0966-7120-4B70-8387-00C95C8D3E1D}" sibTransId="{BFE0FEC0-C1E0-4604-BE3A-EDC240B99C67}"/>
    <dgm:cxn modelId="{FF63714C-3CEE-43F7-93D7-D5F3BFAA297D}" srcId="{BC853CA0-4873-48B5-9B11-1836ACDF5FC7}" destId="{80A90499-F29A-40C0-81E3-070266C4714B}" srcOrd="4" destOrd="0" parTransId="{7716C729-530B-4A4B-A7BF-2AFBA1DDE22B}" sibTransId="{67DB0529-FF87-4B02-B05A-FFB56D232490}"/>
    <dgm:cxn modelId="{78330C81-4682-4E44-AC15-C4DBA51A3FF4}" type="presOf" srcId="{B96DD6D0-AEDB-4678-B676-098242A71154}" destId="{9D164407-F72C-41A6-9E8E-B1A9A4E55A3D}" srcOrd="0" destOrd="0" presId="urn:microsoft.com/office/officeart/2008/layout/AlternatingHexagons"/>
    <dgm:cxn modelId="{68779CF0-7368-4DC9-951E-B963EC44127B}" type="presOf" srcId="{CB0D6D6E-F83C-4793-AFB8-9D38EDE2550D}" destId="{EB44FDDF-92FF-48DC-8CB0-01CF7BD6B9F1}" srcOrd="0" destOrd="0" presId="urn:microsoft.com/office/officeart/2008/layout/AlternatingHexagons"/>
    <dgm:cxn modelId="{1F742ED9-9010-4723-B0E9-5B79BB5A73B9}" type="presOf" srcId="{AD04DC33-E0A4-4AA0-A771-49E47C36FE31}" destId="{626D0865-EB90-4B28-8C08-279768173BF5}" srcOrd="0" destOrd="0" presId="urn:microsoft.com/office/officeart/2008/layout/AlternatingHexagons"/>
    <dgm:cxn modelId="{C463670A-37AD-4638-A797-3AABB6BC8D50}" type="presOf" srcId="{C641516C-6005-4F43-A6CE-E5A8568027F1}" destId="{1176B661-24E3-4306-9F6D-A43EA2812B41}" srcOrd="0" destOrd="0" presId="urn:microsoft.com/office/officeart/2008/layout/AlternatingHexagons"/>
    <dgm:cxn modelId="{046BB611-1ADB-4668-AC19-DB3DD864999B}" type="presOf" srcId="{640A5D35-40D1-4BAB-9E59-BC82FCB5749B}" destId="{FD9193AD-C3EC-4B7C-BE15-053E5EA6F5B3}" srcOrd="0" destOrd="0" presId="urn:microsoft.com/office/officeart/2008/layout/AlternatingHexagons"/>
    <dgm:cxn modelId="{FBBEF2C2-BA87-4876-A246-C95C06F26B1E}" srcId="{BC853CA0-4873-48B5-9B11-1836ACDF5FC7}" destId="{640A5D35-40D1-4BAB-9E59-BC82FCB5749B}" srcOrd="6" destOrd="0" parTransId="{B48594D8-530C-4F17-98C0-26E77A91FDF6}" sibTransId="{C641516C-6005-4F43-A6CE-E5A8568027F1}"/>
    <dgm:cxn modelId="{18EB38F6-9646-4A7B-B60A-3A03C4EB1E40}" type="presOf" srcId="{BC853CA0-4873-48B5-9B11-1836ACDF5FC7}" destId="{A049BFD1-5F21-40F5-BB53-0B9DDDEF76C0}" srcOrd="0" destOrd="0" presId="urn:microsoft.com/office/officeart/2008/layout/AlternatingHexagons"/>
    <dgm:cxn modelId="{14BAA714-20DD-4CBB-A293-48D528A90266}" type="presOf" srcId="{67E8D881-32C1-4C6F-9900-870AE867C3CD}" destId="{9D6AF9D2-015E-4D90-B6FB-034968BDB9D5}" srcOrd="0" destOrd="0" presId="urn:microsoft.com/office/officeart/2008/layout/AlternatingHexagons"/>
    <dgm:cxn modelId="{6923A034-C90B-4DB4-A6B3-50D13F4C07A7}" type="presOf" srcId="{452F48D5-CCA3-45DF-87A0-0F8DD0FE8FB6}" destId="{3B3F6245-F304-4B50-A0D6-1479FB262289}" srcOrd="0" destOrd="0" presId="urn:microsoft.com/office/officeart/2008/layout/AlternatingHexagons"/>
    <dgm:cxn modelId="{989246A9-2C69-492D-837C-2E00E53C8C58}" type="presOf" srcId="{67DB0529-FF87-4B02-B05A-FFB56D232490}" destId="{55D8A61D-617A-40AE-BC38-39116EBED096}" srcOrd="0" destOrd="0" presId="urn:microsoft.com/office/officeart/2008/layout/AlternatingHexagons"/>
    <dgm:cxn modelId="{AA2407FD-47CA-4A7A-B5D0-9068A5F5AA18}" type="presOf" srcId="{394F1B77-C43C-48FB-AB7E-0A9CC4D4CF7D}" destId="{6C03CC78-5769-4D9B-B8BD-860A696B6A3E}" srcOrd="0" destOrd="0" presId="urn:microsoft.com/office/officeart/2008/layout/AlternatingHexagons"/>
    <dgm:cxn modelId="{A423F9FE-3F1B-4756-A2F4-34ACE6FA4B88}" type="presOf" srcId="{E96C89A4-869A-4CB6-9D8D-DDA0C2F7773B}" destId="{10EA1ED5-3276-4EC4-9D6E-6612DBB5C75D}" srcOrd="0" destOrd="0" presId="urn:microsoft.com/office/officeart/2008/layout/AlternatingHexagons"/>
    <dgm:cxn modelId="{4E3E8A1B-4A17-4B20-833C-E93870114BDC}" type="presOf" srcId="{BFE0FEC0-C1E0-4604-BE3A-EDC240B99C67}" destId="{0A1C2785-B83F-43A1-92E6-DB33AD08E79E}" srcOrd="0" destOrd="0" presId="urn:microsoft.com/office/officeart/2008/layout/AlternatingHexagons"/>
    <dgm:cxn modelId="{197A8ACC-4694-4850-9F11-80368C2EA505}" srcId="{BC853CA0-4873-48B5-9B11-1836ACDF5FC7}" destId="{1168B309-33F1-4069-BE8C-C4E14A38DB08}" srcOrd="0" destOrd="0" parTransId="{935FB28B-6FF8-4721-A1F4-32B300005E01}" sibTransId="{E96C89A4-869A-4CB6-9D8D-DDA0C2F7773B}"/>
    <dgm:cxn modelId="{98D0FEFC-5B46-4EE6-802E-D72BA893B012}" srcId="{BC853CA0-4873-48B5-9B11-1836ACDF5FC7}" destId="{B96DD6D0-AEDB-4678-B676-098242A71154}" srcOrd="3" destOrd="0" parTransId="{76218F80-2D5B-49E0-B69C-71634DE52AAF}" sibTransId="{67E8D881-32C1-4C6F-9900-870AE867C3CD}"/>
    <dgm:cxn modelId="{151B6D79-3804-401F-96F9-303D563210C2}" type="presOf" srcId="{A209CA89-B752-47D7-A0F7-78C9988B0DA1}" destId="{29C55B38-A0FC-45B7-B449-4A423EE6809B}" srcOrd="0" destOrd="0" presId="urn:microsoft.com/office/officeart/2008/layout/AlternatingHexagons"/>
    <dgm:cxn modelId="{2A747C95-BFF9-4BD0-A2EB-129DABDB9187}" srcId="{BC853CA0-4873-48B5-9B11-1836ACDF5FC7}" destId="{452F48D5-CCA3-45DF-87A0-0F8DD0FE8FB6}" srcOrd="5" destOrd="0" parTransId="{944680D0-F13D-4A5C-8123-0E45775E3542}" sibTransId="{AD04DC33-E0A4-4AA0-A771-49E47C36FE31}"/>
    <dgm:cxn modelId="{68D85549-1452-45F6-8EAA-4FD77CE43A16}" type="presOf" srcId="{80A90499-F29A-40C0-81E3-070266C4714B}" destId="{ECBA9813-6199-46CC-93EC-E33ABFB4C624}" srcOrd="0" destOrd="0" presId="urn:microsoft.com/office/officeart/2008/layout/AlternatingHexagons"/>
    <dgm:cxn modelId="{D592C20F-2D42-407F-8774-23847077A02F}" srcId="{BC853CA0-4873-48B5-9B11-1836ACDF5FC7}" destId="{CB0D6D6E-F83C-4793-AFB8-9D38EDE2550D}" srcOrd="2" destOrd="0" parTransId="{DE790CAA-F569-46C2-B5E5-773B6D38235A}" sibTransId="{394F1B77-C43C-48FB-AB7E-0A9CC4D4CF7D}"/>
    <dgm:cxn modelId="{A0855D6D-4C9F-47F8-AFE1-B6E98DF70027}" type="presOf" srcId="{1168B309-33F1-4069-BE8C-C4E14A38DB08}" destId="{49BAB34C-6EB9-48B1-80C5-73328B3D3ACA}" srcOrd="0" destOrd="0" presId="urn:microsoft.com/office/officeart/2008/layout/AlternatingHexagons"/>
    <dgm:cxn modelId="{D5AE1BDA-7862-4FE9-95F3-A63E45CB5B38}" type="presParOf" srcId="{A049BFD1-5F21-40F5-BB53-0B9DDDEF76C0}" destId="{924FB7EA-6E12-4575-819D-920147C94D3D}" srcOrd="0" destOrd="0" presId="urn:microsoft.com/office/officeart/2008/layout/AlternatingHexagons"/>
    <dgm:cxn modelId="{5563F788-9524-4BAD-8F54-9A8FE357630B}" type="presParOf" srcId="{924FB7EA-6E12-4575-819D-920147C94D3D}" destId="{49BAB34C-6EB9-48B1-80C5-73328B3D3ACA}" srcOrd="0" destOrd="0" presId="urn:microsoft.com/office/officeart/2008/layout/AlternatingHexagons"/>
    <dgm:cxn modelId="{335404CD-EF84-4097-9471-5555F681749D}" type="presParOf" srcId="{924FB7EA-6E12-4575-819D-920147C94D3D}" destId="{E51F82AD-A1EA-42A2-8A72-8A7559118C57}" srcOrd="1" destOrd="0" presId="urn:microsoft.com/office/officeart/2008/layout/AlternatingHexagons"/>
    <dgm:cxn modelId="{4DF76BDB-B4C8-4D65-86DF-2F501B17D45A}" type="presParOf" srcId="{924FB7EA-6E12-4575-819D-920147C94D3D}" destId="{F448B28D-ECE6-4AE6-9653-DF4E2DE9FDF4}" srcOrd="2" destOrd="0" presId="urn:microsoft.com/office/officeart/2008/layout/AlternatingHexagons"/>
    <dgm:cxn modelId="{E274F687-9D17-4B33-BD2A-16D7B05A1A3D}" type="presParOf" srcId="{924FB7EA-6E12-4575-819D-920147C94D3D}" destId="{4303C060-6AC4-4AB1-B17B-9EA9B1FCB46C}" srcOrd="3" destOrd="0" presId="urn:microsoft.com/office/officeart/2008/layout/AlternatingHexagons"/>
    <dgm:cxn modelId="{4E126141-84A6-4A22-AE0E-77B7077442DB}" type="presParOf" srcId="{924FB7EA-6E12-4575-819D-920147C94D3D}" destId="{10EA1ED5-3276-4EC4-9D6E-6612DBB5C75D}" srcOrd="4" destOrd="0" presId="urn:microsoft.com/office/officeart/2008/layout/AlternatingHexagons"/>
    <dgm:cxn modelId="{7BF88019-F5A6-428C-A502-C8FA2915609D}" type="presParOf" srcId="{A049BFD1-5F21-40F5-BB53-0B9DDDEF76C0}" destId="{07CFE5C7-3BA8-4466-BFF5-4C27F5740B63}" srcOrd="1" destOrd="0" presId="urn:microsoft.com/office/officeart/2008/layout/AlternatingHexagons"/>
    <dgm:cxn modelId="{3C190CA9-99BF-45E5-B5C8-B53F4551D408}" type="presParOf" srcId="{A049BFD1-5F21-40F5-BB53-0B9DDDEF76C0}" destId="{39A8BD99-83D3-4C75-A9FD-8CE97FBB3790}" srcOrd="2" destOrd="0" presId="urn:microsoft.com/office/officeart/2008/layout/AlternatingHexagons"/>
    <dgm:cxn modelId="{F9A7A23C-8103-4BEC-BD0B-340CEE36315A}" type="presParOf" srcId="{39A8BD99-83D3-4C75-A9FD-8CE97FBB3790}" destId="{29C55B38-A0FC-45B7-B449-4A423EE6809B}" srcOrd="0" destOrd="0" presId="urn:microsoft.com/office/officeart/2008/layout/AlternatingHexagons"/>
    <dgm:cxn modelId="{3B59DDA5-0AA2-4A4B-AF30-EF9B000DC5F1}" type="presParOf" srcId="{39A8BD99-83D3-4C75-A9FD-8CE97FBB3790}" destId="{1DF64677-58DE-4005-A160-111A8B28CACA}" srcOrd="1" destOrd="0" presId="urn:microsoft.com/office/officeart/2008/layout/AlternatingHexagons"/>
    <dgm:cxn modelId="{B7FB9875-6214-4B01-A705-648FE7DD86CB}" type="presParOf" srcId="{39A8BD99-83D3-4C75-A9FD-8CE97FBB3790}" destId="{FE131986-B8A9-43DA-AA58-3533AAD0805C}" srcOrd="2" destOrd="0" presId="urn:microsoft.com/office/officeart/2008/layout/AlternatingHexagons"/>
    <dgm:cxn modelId="{90737F3E-B612-40C9-8DA1-03EBA1E29CC9}" type="presParOf" srcId="{39A8BD99-83D3-4C75-A9FD-8CE97FBB3790}" destId="{02D542F7-23D4-413F-92D6-6FFB5DE1B022}" srcOrd="3" destOrd="0" presId="urn:microsoft.com/office/officeart/2008/layout/AlternatingHexagons"/>
    <dgm:cxn modelId="{A1A34EFA-406C-4FAA-A0C4-FEE0BCE243F9}" type="presParOf" srcId="{39A8BD99-83D3-4C75-A9FD-8CE97FBB3790}" destId="{0A1C2785-B83F-43A1-92E6-DB33AD08E79E}" srcOrd="4" destOrd="0" presId="urn:microsoft.com/office/officeart/2008/layout/AlternatingHexagons"/>
    <dgm:cxn modelId="{618F8208-6440-46EF-8B88-A6DBA1F282B0}" type="presParOf" srcId="{A049BFD1-5F21-40F5-BB53-0B9DDDEF76C0}" destId="{15FF1A2A-A04E-4CC6-A0B4-5EB86379E1A4}" srcOrd="3" destOrd="0" presId="urn:microsoft.com/office/officeart/2008/layout/AlternatingHexagons"/>
    <dgm:cxn modelId="{4F12438D-20C5-4F74-9979-2D12C172C748}" type="presParOf" srcId="{A049BFD1-5F21-40F5-BB53-0B9DDDEF76C0}" destId="{A29FA796-92D8-47CF-9BE4-52DDA0ABB7CE}" srcOrd="4" destOrd="0" presId="urn:microsoft.com/office/officeart/2008/layout/AlternatingHexagons"/>
    <dgm:cxn modelId="{0CFBBD04-CCF2-44C8-929E-6398AC5E9C4A}" type="presParOf" srcId="{A29FA796-92D8-47CF-9BE4-52DDA0ABB7CE}" destId="{EB44FDDF-92FF-48DC-8CB0-01CF7BD6B9F1}" srcOrd="0" destOrd="0" presId="urn:microsoft.com/office/officeart/2008/layout/AlternatingHexagons"/>
    <dgm:cxn modelId="{83642DA9-88DB-433E-94B3-514C21CB58E7}" type="presParOf" srcId="{A29FA796-92D8-47CF-9BE4-52DDA0ABB7CE}" destId="{07882C19-570F-4576-87F8-236B26BA7A24}" srcOrd="1" destOrd="0" presId="urn:microsoft.com/office/officeart/2008/layout/AlternatingHexagons"/>
    <dgm:cxn modelId="{A89815E9-9A51-4FCF-B6BB-71AC916651FC}" type="presParOf" srcId="{A29FA796-92D8-47CF-9BE4-52DDA0ABB7CE}" destId="{882086A3-06F7-409B-8AFA-7B3BB1BD42F6}" srcOrd="2" destOrd="0" presId="urn:microsoft.com/office/officeart/2008/layout/AlternatingHexagons"/>
    <dgm:cxn modelId="{8AC15232-2731-43BA-890A-26FEF1DA59CD}" type="presParOf" srcId="{A29FA796-92D8-47CF-9BE4-52DDA0ABB7CE}" destId="{1A603B73-7D83-49F9-9243-897F7F02D2CE}" srcOrd="3" destOrd="0" presId="urn:microsoft.com/office/officeart/2008/layout/AlternatingHexagons"/>
    <dgm:cxn modelId="{A65878A2-1466-44D3-81F3-C96B32B02C54}" type="presParOf" srcId="{A29FA796-92D8-47CF-9BE4-52DDA0ABB7CE}" destId="{6C03CC78-5769-4D9B-B8BD-860A696B6A3E}" srcOrd="4" destOrd="0" presId="urn:microsoft.com/office/officeart/2008/layout/AlternatingHexagons"/>
    <dgm:cxn modelId="{0E1189F8-C2E5-40B3-B839-0AA410334631}" type="presParOf" srcId="{A049BFD1-5F21-40F5-BB53-0B9DDDEF76C0}" destId="{1AD7CA8C-4DD3-4F67-9973-1703B869E636}" srcOrd="5" destOrd="0" presId="urn:microsoft.com/office/officeart/2008/layout/AlternatingHexagons"/>
    <dgm:cxn modelId="{B8716D58-25D9-43B6-A89F-68F55CB0F3AB}" type="presParOf" srcId="{A049BFD1-5F21-40F5-BB53-0B9DDDEF76C0}" destId="{E79C3A94-9EF6-40A5-A7DF-5F388507674E}" srcOrd="6" destOrd="0" presId="urn:microsoft.com/office/officeart/2008/layout/AlternatingHexagons"/>
    <dgm:cxn modelId="{19094B96-A5A9-4975-8049-FDE592E4AE83}" type="presParOf" srcId="{E79C3A94-9EF6-40A5-A7DF-5F388507674E}" destId="{9D164407-F72C-41A6-9E8E-B1A9A4E55A3D}" srcOrd="0" destOrd="0" presId="urn:microsoft.com/office/officeart/2008/layout/AlternatingHexagons"/>
    <dgm:cxn modelId="{E7226C84-16B6-42F0-8AE0-FBBB75A34F08}" type="presParOf" srcId="{E79C3A94-9EF6-40A5-A7DF-5F388507674E}" destId="{183F92C4-5F3D-4B9C-B198-3A03B71F498F}" srcOrd="1" destOrd="0" presId="urn:microsoft.com/office/officeart/2008/layout/AlternatingHexagons"/>
    <dgm:cxn modelId="{D9BE03E6-D03E-4D94-B82A-10096A59DFB0}" type="presParOf" srcId="{E79C3A94-9EF6-40A5-A7DF-5F388507674E}" destId="{8073BD82-EE06-4BE1-B50F-846D49B5FC04}" srcOrd="2" destOrd="0" presId="urn:microsoft.com/office/officeart/2008/layout/AlternatingHexagons"/>
    <dgm:cxn modelId="{AEA672E7-4E57-4E07-95B1-D0B061FECE30}" type="presParOf" srcId="{E79C3A94-9EF6-40A5-A7DF-5F388507674E}" destId="{EBF0E369-D396-45F7-A877-EE081F31FABE}" srcOrd="3" destOrd="0" presId="urn:microsoft.com/office/officeart/2008/layout/AlternatingHexagons"/>
    <dgm:cxn modelId="{92F24A1F-2457-4ACE-909A-5524D4B4A571}" type="presParOf" srcId="{E79C3A94-9EF6-40A5-A7DF-5F388507674E}" destId="{9D6AF9D2-015E-4D90-B6FB-034968BDB9D5}" srcOrd="4" destOrd="0" presId="urn:microsoft.com/office/officeart/2008/layout/AlternatingHexagons"/>
    <dgm:cxn modelId="{7EE521E9-B000-431D-9E21-B1EC6BA5CCD0}" type="presParOf" srcId="{A049BFD1-5F21-40F5-BB53-0B9DDDEF76C0}" destId="{DC06726C-ADD1-4C70-8F8B-6B010AE01BAE}" srcOrd="7" destOrd="0" presId="urn:microsoft.com/office/officeart/2008/layout/AlternatingHexagons"/>
    <dgm:cxn modelId="{60B85BAE-1E97-44DD-8B2E-54C977A60C51}" type="presParOf" srcId="{A049BFD1-5F21-40F5-BB53-0B9DDDEF76C0}" destId="{D7FDD243-DA4A-40CD-8BED-D78540269734}" srcOrd="8" destOrd="0" presId="urn:microsoft.com/office/officeart/2008/layout/AlternatingHexagons"/>
    <dgm:cxn modelId="{6DA181EA-446E-4C0C-B3E0-FD819BEEDE7B}" type="presParOf" srcId="{D7FDD243-DA4A-40CD-8BED-D78540269734}" destId="{ECBA9813-6199-46CC-93EC-E33ABFB4C624}" srcOrd="0" destOrd="0" presId="urn:microsoft.com/office/officeart/2008/layout/AlternatingHexagons"/>
    <dgm:cxn modelId="{F8282019-01FC-4984-9006-6596AF4F0AAF}" type="presParOf" srcId="{D7FDD243-DA4A-40CD-8BED-D78540269734}" destId="{418DE57E-C26D-4752-A624-45F469E8B89C}" srcOrd="1" destOrd="0" presId="urn:microsoft.com/office/officeart/2008/layout/AlternatingHexagons"/>
    <dgm:cxn modelId="{EC03449E-47F3-4964-A42B-A0D0DCFEACC8}" type="presParOf" srcId="{D7FDD243-DA4A-40CD-8BED-D78540269734}" destId="{5F8BC3A2-A0E7-457E-B8E6-AB95DBEC41D3}" srcOrd="2" destOrd="0" presId="urn:microsoft.com/office/officeart/2008/layout/AlternatingHexagons"/>
    <dgm:cxn modelId="{F7E1F9A4-A642-47CC-B327-B5F82684DEAB}" type="presParOf" srcId="{D7FDD243-DA4A-40CD-8BED-D78540269734}" destId="{39DE6C18-7933-482A-A2A9-193670136E32}" srcOrd="3" destOrd="0" presId="urn:microsoft.com/office/officeart/2008/layout/AlternatingHexagons"/>
    <dgm:cxn modelId="{5414AF3C-2A71-4D3F-A3DF-7F02AF01043E}" type="presParOf" srcId="{D7FDD243-DA4A-40CD-8BED-D78540269734}" destId="{55D8A61D-617A-40AE-BC38-39116EBED096}" srcOrd="4" destOrd="0" presId="urn:microsoft.com/office/officeart/2008/layout/AlternatingHexagons"/>
    <dgm:cxn modelId="{70DC1A2B-FA71-48B7-BC68-5BBD15B50EF0}" type="presParOf" srcId="{A049BFD1-5F21-40F5-BB53-0B9DDDEF76C0}" destId="{293B6DD9-9D8B-4DEB-BFC4-F5D1E8D95DC8}" srcOrd="9" destOrd="0" presId="urn:microsoft.com/office/officeart/2008/layout/AlternatingHexagons"/>
    <dgm:cxn modelId="{9E811788-48E9-438A-8183-3DBB687EF998}" type="presParOf" srcId="{A049BFD1-5F21-40F5-BB53-0B9DDDEF76C0}" destId="{9908A26C-9813-4484-B6C3-D27F720FAA0D}" srcOrd="10" destOrd="0" presId="urn:microsoft.com/office/officeart/2008/layout/AlternatingHexagons"/>
    <dgm:cxn modelId="{6C06A7C6-0A48-475A-9DF9-A9994ABBFA35}" type="presParOf" srcId="{9908A26C-9813-4484-B6C3-D27F720FAA0D}" destId="{3B3F6245-F304-4B50-A0D6-1479FB262289}" srcOrd="0" destOrd="0" presId="urn:microsoft.com/office/officeart/2008/layout/AlternatingHexagons"/>
    <dgm:cxn modelId="{7FB713F0-E522-445C-A5E6-EF04C217A7D9}" type="presParOf" srcId="{9908A26C-9813-4484-B6C3-D27F720FAA0D}" destId="{56F3CD5C-9A75-43C9-9FA0-A34AE692E914}" srcOrd="1" destOrd="0" presId="urn:microsoft.com/office/officeart/2008/layout/AlternatingHexagons"/>
    <dgm:cxn modelId="{87BA79E1-4FCE-4ABC-AB6A-CB05E91B4A27}" type="presParOf" srcId="{9908A26C-9813-4484-B6C3-D27F720FAA0D}" destId="{0351D153-B174-4BCD-AB7E-D7B99CE3A6B9}" srcOrd="2" destOrd="0" presId="urn:microsoft.com/office/officeart/2008/layout/AlternatingHexagons"/>
    <dgm:cxn modelId="{EA9E8E5E-87E3-448D-9941-EE6FF7A3FAE6}" type="presParOf" srcId="{9908A26C-9813-4484-B6C3-D27F720FAA0D}" destId="{F94552D1-1D98-4501-887F-727AF0D4C540}" srcOrd="3" destOrd="0" presId="urn:microsoft.com/office/officeart/2008/layout/AlternatingHexagons"/>
    <dgm:cxn modelId="{F089A90B-6088-46B9-9BF4-D0C9C6FD3A44}" type="presParOf" srcId="{9908A26C-9813-4484-B6C3-D27F720FAA0D}" destId="{626D0865-EB90-4B28-8C08-279768173BF5}" srcOrd="4" destOrd="0" presId="urn:microsoft.com/office/officeart/2008/layout/AlternatingHexagons"/>
    <dgm:cxn modelId="{1909DC3A-9674-4B90-B76F-759B13BAE42C}" type="presParOf" srcId="{A049BFD1-5F21-40F5-BB53-0B9DDDEF76C0}" destId="{4E82F4A5-BAA1-4622-BD1F-C40771137B1A}" srcOrd="11" destOrd="0" presId="urn:microsoft.com/office/officeart/2008/layout/AlternatingHexagons"/>
    <dgm:cxn modelId="{0857954C-DB71-4BFA-AD48-42FF78039E98}" type="presParOf" srcId="{A049BFD1-5F21-40F5-BB53-0B9DDDEF76C0}" destId="{A9D93730-44F1-46E7-A309-B01D60E7A83E}" srcOrd="12" destOrd="0" presId="urn:microsoft.com/office/officeart/2008/layout/AlternatingHexagons"/>
    <dgm:cxn modelId="{B3721C89-140B-4138-92FB-BA9B1AD58D2A}" type="presParOf" srcId="{A9D93730-44F1-46E7-A309-B01D60E7A83E}" destId="{FD9193AD-C3EC-4B7C-BE15-053E5EA6F5B3}" srcOrd="0" destOrd="0" presId="urn:microsoft.com/office/officeart/2008/layout/AlternatingHexagons"/>
    <dgm:cxn modelId="{4D745AF4-03BF-46B0-AA37-81FA0597FE2E}" type="presParOf" srcId="{A9D93730-44F1-46E7-A309-B01D60E7A83E}" destId="{64EE9DF9-39E4-47CB-A9B1-DDB46A97CCFE}" srcOrd="1" destOrd="0" presId="urn:microsoft.com/office/officeart/2008/layout/AlternatingHexagons"/>
    <dgm:cxn modelId="{6D886629-2A89-4372-A214-D6C2FFEB6302}" type="presParOf" srcId="{A9D93730-44F1-46E7-A309-B01D60E7A83E}" destId="{6C8D248D-F815-4D95-AA9E-B2C8CC801BC3}" srcOrd="2" destOrd="0" presId="urn:microsoft.com/office/officeart/2008/layout/AlternatingHexagons"/>
    <dgm:cxn modelId="{6FC7E4B3-5449-4FEE-8F35-CDC032C8EB14}" type="presParOf" srcId="{A9D93730-44F1-46E7-A309-B01D60E7A83E}" destId="{128713D7-6633-4FDA-93D2-BE004034D8D8}" srcOrd="3" destOrd="0" presId="urn:microsoft.com/office/officeart/2008/layout/AlternatingHexagons"/>
    <dgm:cxn modelId="{FC76E94F-B1FB-4059-8427-54A285187198}" type="presParOf" srcId="{A9D93730-44F1-46E7-A309-B01D60E7A83E}" destId="{1176B661-24E3-4306-9F6D-A43EA2812B4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57910F-AF83-4738-82E1-EAA12842A4EC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4A518E7-A1E3-4995-A083-03E140607CEC}">
      <dgm:prSet phldrT="[Text]"/>
      <dgm:spPr/>
      <dgm:t>
        <a:bodyPr/>
        <a:lstStyle/>
        <a:p>
          <a:r>
            <a:rPr lang="en-AU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rPr>
            <a:t>Testing Centre Of Excellence</a:t>
          </a:r>
          <a:endParaRPr lang="en-AU" dirty="0">
            <a:solidFill>
              <a:srgbClr val="2DA7DF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E99E0A-A53A-4F82-96E5-BE07B451E348}" type="parTrans" cxnId="{241AA100-EAC7-401B-8E84-E777468C75AD}">
      <dgm:prSet/>
      <dgm:spPr/>
      <dgm:t>
        <a:bodyPr/>
        <a:lstStyle/>
        <a:p>
          <a:endParaRPr lang="en-AU"/>
        </a:p>
      </dgm:t>
    </dgm:pt>
    <dgm:pt modelId="{48FD826B-797A-4798-ACD9-8DADD28DABB4}" type="sibTrans" cxnId="{241AA100-EAC7-401B-8E84-E777468C75AD}">
      <dgm:prSet/>
      <dgm:spPr/>
      <dgm:t>
        <a:bodyPr/>
        <a:lstStyle/>
        <a:p>
          <a:endParaRPr lang="en-AU"/>
        </a:p>
      </dgm:t>
    </dgm:pt>
    <dgm:pt modelId="{B03E0D1D-453D-41E0-BCA0-906319C3047A}" type="pres">
      <dgm:prSet presAssocID="{0157910F-AF83-4738-82E1-EAA12842A4E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E9147C0F-FDF1-4BDD-B583-4265CCB80C5F}" type="pres">
      <dgm:prSet presAssocID="{0157910F-AF83-4738-82E1-EAA12842A4EC}" presName="ellipse" presStyleLbl="trBgShp" presStyleIdx="0" presStyleCnt="1" custScaleX="42701" custScaleY="78005" custLinFactY="48588" custLinFactNeighborX="-403" custLinFactNeighborY="100000"/>
      <dgm:spPr>
        <a:solidFill>
          <a:srgbClr val="EAF6FC">
            <a:alpha val="40000"/>
          </a:srgbClr>
        </a:solidFill>
      </dgm:spPr>
    </dgm:pt>
    <dgm:pt modelId="{73FE536F-EFD6-493A-B843-CFBEF49C2019}" type="pres">
      <dgm:prSet presAssocID="{0157910F-AF83-4738-82E1-EAA12842A4EC}" presName="arrow1" presStyleLbl="fgShp" presStyleIdx="0" presStyleCnt="1"/>
      <dgm:spPr/>
    </dgm:pt>
    <dgm:pt modelId="{59A5A601-6431-4FE1-A0ED-78AD2591C4E3}" type="pres">
      <dgm:prSet presAssocID="{0157910F-AF83-4738-82E1-EAA12842A4E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A9441A0-1080-40F3-A0A3-75DB4CA766F8}" type="pres">
      <dgm:prSet presAssocID="{0157910F-AF83-4738-82E1-EAA12842A4EC}" presName="funnel" presStyleLbl="trAlignAcc1" presStyleIdx="0" presStyleCnt="1" custScaleX="180093" custScaleY="88370" custLinFactNeighborX="4288" custLinFactNeighborY="8517"/>
      <dgm:spPr/>
    </dgm:pt>
  </dgm:ptLst>
  <dgm:cxnLst>
    <dgm:cxn modelId="{359933B5-CF0C-4ECB-BD9D-076300D0B3E1}" type="presOf" srcId="{0157910F-AF83-4738-82E1-EAA12842A4EC}" destId="{B03E0D1D-453D-41E0-BCA0-906319C3047A}" srcOrd="0" destOrd="0" presId="urn:microsoft.com/office/officeart/2005/8/layout/funnel1"/>
    <dgm:cxn modelId="{241AA100-EAC7-401B-8E84-E777468C75AD}" srcId="{0157910F-AF83-4738-82E1-EAA12842A4EC}" destId="{64A518E7-A1E3-4995-A083-03E140607CEC}" srcOrd="0" destOrd="0" parTransId="{02E99E0A-A53A-4F82-96E5-BE07B451E348}" sibTransId="{48FD826B-797A-4798-ACD9-8DADD28DABB4}"/>
    <dgm:cxn modelId="{AD9D5D5C-8B9F-4E8F-8599-99037B1DEF24}" type="presOf" srcId="{64A518E7-A1E3-4995-A083-03E140607CEC}" destId="{59A5A601-6431-4FE1-A0ED-78AD2591C4E3}" srcOrd="0" destOrd="0" presId="urn:microsoft.com/office/officeart/2005/8/layout/funnel1"/>
    <dgm:cxn modelId="{2F796DD7-DB27-4BE2-9DA8-7D2A028118A4}" type="presParOf" srcId="{B03E0D1D-453D-41E0-BCA0-906319C3047A}" destId="{E9147C0F-FDF1-4BDD-B583-4265CCB80C5F}" srcOrd="0" destOrd="0" presId="urn:microsoft.com/office/officeart/2005/8/layout/funnel1"/>
    <dgm:cxn modelId="{A4471114-6E03-4723-AD96-FB8CE0DF6B2A}" type="presParOf" srcId="{B03E0D1D-453D-41E0-BCA0-906319C3047A}" destId="{73FE536F-EFD6-493A-B843-CFBEF49C2019}" srcOrd="1" destOrd="0" presId="urn:microsoft.com/office/officeart/2005/8/layout/funnel1"/>
    <dgm:cxn modelId="{D6509C1D-F6EF-403F-9885-F86081EDB3A4}" type="presParOf" srcId="{B03E0D1D-453D-41E0-BCA0-906319C3047A}" destId="{59A5A601-6431-4FE1-A0ED-78AD2591C4E3}" srcOrd="2" destOrd="0" presId="urn:microsoft.com/office/officeart/2005/8/layout/funnel1"/>
    <dgm:cxn modelId="{A50786E8-87A9-4ADE-90B9-37CEA1553869}" type="presParOf" srcId="{B03E0D1D-453D-41E0-BCA0-906319C3047A}" destId="{1A9441A0-1080-40F3-A0A3-75DB4CA766F8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7EDC9-3118-416D-826C-44FB75BB2E1A}">
      <dsp:nvSpPr>
        <dsp:cNvPr id="0" name=""/>
        <dsp:cNvSpPr/>
      </dsp:nvSpPr>
      <dsp:spPr>
        <a:xfrm rot="5400000">
          <a:off x="5790881" y="-3398410"/>
          <a:ext cx="816392" cy="7670411"/>
        </a:xfrm>
        <a:prstGeom prst="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Agree on scope and identify relevant stakeholders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Plan interviews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Prepare and distribute relevant documents</a:t>
          </a:r>
        </a:p>
      </dsp:txBody>
      <dsp:txXfrm rot="-5400000">
        <a:off x="2363872" y="28599"/>
        <a:ext cx="7670411" cy="816392"/>
      </dsp:txXfrm>
    </dsp:sp>
    <dsp:sp modelId="{3E345AC0-9A5C-4C3B-8E48-61CCB1979FB3}">
      <dsp:nvSpPr>
        <dsp:cNvPr id="0" name=""/>
        <dsp:cNvSpPr/>
      </dsp:nvSpPr>
      <dsp:spPr>
        <a:xfrm>
          <a:off x="0" y="1988"/>
          <a:ext cx="2361091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Initiation</a:t>
          </a:r>
          <a:endParaRPr lang="en-AU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988"/>
        <a:ext cx="2361091" cy="869612"/>
      </dsp:txXfrm>
    </dsp:sp>
    <dsp:sp modelId="{B149347E-095A-498C-8EEE-8E81808CBEBC}">
      <dsp:nvSpPr>
        <dsp:cNvPr id="0" name=""/>
        <dsp:cNvSpPr/>
      </dsp:nvSpPr>
      <dsp:spPr>
        <a:xfrm rot="5400000">
          <a:off x="5790881" y="-2485317"/>
          <a:ext cx="816392" cy="7670411"/>
        </a:xfrm>
        <a:prstGeom prst="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On site engagement, interviewing all relevant stakeholders</a:t>
          </a:r>
          <a:endParaRPr lang="en-US" sz="1600" kern="1200" dirty="0" smtClean="0">
            <a:solidFill>
              <a:srgbClr val="595959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Using standardised questionnaire, utilizing ISTQB standards &amp; Planit’s consulting experience</a:t>
          </a:r>
        </a:p>
      </dsp:txBody>
      <dsp:txXfrm rot="-5400000">
        <a:off x="2363872" y="941692"/>
        <a:ext cx="7670411" cy="816392"/>
      </dsp:txXfrm>
    </dsp:sp>
    <dsp:sp modelId="{2385995A-C9DA-47FA-B151-64191D92F80E}">
      <dsp:nvSpPr>
        <dsp:cNvPr id="0" name=""/>
        <dsp:cNvSpPr/>
      </dsp:nvSpPr>
      <dsp:spPr>
        <a:xfrm>
          <a:off x="0" y="915082"/>
          <a:ext cx="2361091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Stakeholder interviews</a:t>
          </a:r>
        </a:p>
      </dsp:txBody>
      <dsp:txXfrm>
        <a:off x="0" y="915082"/>
        <a:ext cx="2361091" cy="869612"/>
      </dsp:txXfrm>
    </dsp:sp>
    <dsp:sp modelId="{11B438C7-18E8-4356-ACA3-B8849AF085C8}">
      <dsp:nvSpPr>
        <dsp:cNvPr id="0" name=""/>
        <dsp:cNvSpPr/>
      </dsp:nvSpPr>
      <dsp:spPr>
        <a:xfrm rot="5400000">
          <a:off x="5790881" y="-1572224"/>
          <a:ext cx="816392" cy="7670411"/>
        </a:xfrm>
        <a:prstGeom prst="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Reviewing all relevant testing artefacts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Reviewing SDLC processes &amp; Test integration</a:t>
          </a:r>
        </a:p>
      </dsp:txBody>
      <dsp:txXfrm rot="-5400000">
        <a:off x="2363872" y="1854785"/>
        <a:ext cx="7670411" cy="816392"/>
      </dsp:txXfrm>
    </dsp:sp>
    <dsp:sp modelId="{825CA378-1E90-4674-859B-4FC3BFC9E1C3}">
      <dsp:nvSpPr>
        <dsp:cNvPr id="0" name=""/>
        <dsp:cNvSpPr/>
      </dsp:nvSpPr>
      <dsp:spPr>
        <a:xfrm>
          <a:off x="0" y="1828175"/>
          <a:ext cx="2361091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Artefacts review</a:t>
          </a:r>
        </a:p>
      </dsp:txBody>
      <dsp:txXfrm>
        <a:off x="0" y="1828175"/>
        <a:ext cx="2361091" cy="869612"/>
      </dsp:txXfrm>
    </dsp:sp>
    <dsp:sp modelId="{FB289711-7FD6-4A8D-B791-4DDC20F25043}">
      <dsp:nvSpPr>
        <dsp:cNvPr id="0" name=""/>
        <dsp:cNvSpPr/>
      </dsp:nvSpPr>
      <dsp:spPr>
        <a:xfrm rot="5400000">
          <a:off x="5790881" y="-659130"/>
          <a:ext cx="816392" cy="7670411"/>
        </a:xfrm>
        <a:prstGeom prst="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NZ" sz="14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Documented report</a:t>
          </a:r>
          <a:endParaRPr lang="en-US" sz="1400" kern="1200" dirty="0" smtClean="0">
            <a:solidFill>
              <a:srgbClr val="595959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NZ" sz="14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Presentation of the findings and recommendations to all stakeholders</a:t>
          </a:r>
          <a:endParaRPr lang="en-US" sz="1400" kern="1200" dirty="0" smtClean="0">
            <a:solidFill>
              <a:srgbClr val="595959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363872" y="2767879"/>
        <a:ext cx="7670411" cy="816392"/>
      </dsp:txXfrm>
    </dsp:sp>
    <dsp:sp modelId="{7D21726B-ACAC-4AF4-9441-06DD822AD527}">
      <dsp:nvSpPr>
        <dsp:cNvPr id="0" name=""/>
        <dsp:cNvSpPr/>
      </dsp:nvSpPr>
      <dsp:spPr>
        <a:xfrm>
          <a:off x="0" y="2741268"/>
          <a:ext cx="2361091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 Conclusions &amp; Recommendations</a:t>
          </a:r>
        </a:p>
      </dsp:txBody>
      <dsp:txXfrm>
        <a:off x="0" y="2741268"/>
        <a:ext cx="2361091" cy="869612"/>
      </dsp:txXfrm>
    </dsp:sp>
    <dsp:sp modelId="{EE1D78CF-C5B4-4C14-B71E-87DA00AA4F32}">
      <dsp:nvSpPr>
        <dsp:cNvPr id="0" name=""/>
        <dsp:cNvSpPr/>
      </dsp:nvSpPr>
      <dsp:spPr>
        <a:xfrm rot="5400000">
          <a:off x="5789902" y="264420"/>
          <a:ext cx="816392" cy="7649495"/>
        </a:xfrm>
        <a:prstGeom prst="round2Same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Define a Maturity Roadmap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rPr>
            <a:t>Agree on and initiate recommended actions</a:t>
          </a:r>
        </a:p>
      </dsp:txBody>
      <dsp:txXfrm rot="-5400000">
        <a:off x="2373351" y="3720825"/>
        <a:ext cx="7609642" cy="736686"/>
      </dsp:txXfrm>
    </dsp:sp>
    <dsp:sp modelId="{7B710E3F-00A1-4E40-9CB8-0E6C2302026B}">
      <dsp:nvSpPr>
        <dsp:cNvPr id="0" name=""/>
        <dsp:cNvSpPr/>
      </dsp:nvSpPr>
      <dsp:spPr>
        <a:xfrm>
          <a:off x="0" y="3654361"/>
          <a:ext cx="2370569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Follow up</a:t>
          </a:r>
        </a:p>
      </dsp:txBody>
      <dsp:txXfrm>
        <a:off x="0" y="3654361"/>
        <a:ext cx="2370569" cy="869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AB34C-6EB9-48B1-80C5-73328B3D3ACA}">
      <dsp:nvSpPr>
        <dsp:cNvPr id="0" name=""/>
        <dsp:cNvSpPr/>
      </dsp:nvSpPr>
      <dsp:spPr>
        <a:xfrm rot="5400000">
          <a:off x="5520202" y="99508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100" kern="12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>
              <a:latin typeface="Arial" panose="020B0604020202020204" pitchFamily="34" charset="0"/>
              <a:cs typeface="Arial" panose="020B0604020202020204" pitchFamily="34" charset="0"/>
            </a:rPr>
            <a:t>Informed Risk Decisions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5818464" y="234581"/>
        <a:ext cx="890514" cy="1023579"/>
      </dsp:txXfrm>
    </dsp:sp>
    <dsp:sp modelId="{E51F82AD-A1EA-42A2-8A72-8A7559118C57}">
      <dsp:nvSpPr>
        <dsp:cNvPr id="0" name=""/>
        <dsp:cNvSpPr/>
      </dsp:nvSpPr>
      <dsp:spPr>
        <a:xfrm>
          <a:off x="6949842" y="317103"/>
          <a:ext cx="1659535" cy="892223"/>
        </a:xfrm>
        <a:prstGeom prst="rect">
          <a:avLst/>
        </a:prstGeom>
        <a:noFill/>
        <a:ln>
          <a:noFill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EA1ED5-3276-4EC4-9D6E-6612DBB5C75D}">
      <dsp:nvSpPr>
        <dsp:cNvPr id="0" name=""/>
        <dsp:cNvSpPr/>
      </dsp:nvSpPr>
      <dsp:spPr>
        <a:xfrm rot="5400000">
          <a:off x="4122980" y="99508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Defined Test Boundaries</a:t>
          </a:r>
          <a:endParaRPr lang="en-AU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4421242" y="234581"/>
        <a:ext cx="890514" cy="1023579"/>
      </dsp:txXfrm>
    </dsp:sp>
    <dsp:sp modelId="{29C55B38-A0FC-45B7-B449-4A423EE6809B}">
      <dsp:nvSpPr>
        <dsp:cNvPr id="0" name=""/>
        <dsp:cNvSpPr/>
      </dsp:nvSpPr>
      <dsp:spPr>
        <a:xfrm rot="5400000">
          <a:off x="4818915" y="1361707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>
              <a:latin typeface="Arial" panose="020B0604020202020204" pitchFamily="34" charset="0"/>
              <a:cs typeface="Arial" panose="020B0604020202020204" pitchFamily="34" charset="0"/>
            </a:rPr>
            <a:t> Testing Cost Reduction</a:t>
          </a:r>
          <a:endParaRPr lang="en-AU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5117177" y="1496780"/>
        <a:ext cx="890514" cy="1023579"/>
      </dsp:txXfrm>
    </dsp:sp>
    <dsp:sp modelId="{1DF64677-58DE-4005-A160-111A8B28CACA}">
      <dsp:nvSpPr>
        <dsp:cNvPr id="0" name=""/>
        <dsp:cNvSpPr/>
      </dsp:nvSpPr>
      <dsp:spPr>
        <a:xfrm>
          <a:off x="3256036" y="1562457"/>
          <a:ext cx="1606002" cy="892223"/>
        </a:xfrm>
        <a:prstGeom prst="rect">
          <a:avLst/>
        </a:prstGeom>
        <a:noFill/>
        <a:ln>
          <a:noFill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C2785-B83F-43A1-92E6-DB33AD08E79E}">
      <dsp:nvSpPr>
        <dsp:cNvPr id="0" name=""/>
        <dsp:cNvSpPr/>
      </dsp:nvSpPr>
      <dsp:spPr>
        <a:xfrm rot="5400000">
          <a:off x="6216137" y="1361707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>
              <a:latin typeface="Arial" panose="020B0604020202020204" pitchFamily="34" charset="0"/>
              <a:cs typeface="Arial" panose="020B0604020202020204" pitchFamily="34" charset="0"/>
            </a:rPr>
            <a:t>Aligned Testing Policy</a:t>
          </a:r>
          <a:endParaRPr lang="en-AU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514399" y="1496780"/>
        <a:ext cx="890514" cy="1023579"/>
      </dsp:txXfrm>
    </dsp:sp>
    <dsp:sp modelId="{EB44FDDF-92FF-48DC-8CB0-01CF7BD6B9F1}">
      <dsp:nvSpPr>
        <dsp:cNvPr id="0" name=""/>
        <dsp:cNvSpPr/>
      </dsp:nvSpPr>
      <dsp:spPr>
        <a:xfrm rot="5400000">
          <a:off x="5520202" y="2623906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>
              <a:latin typeface="Arial" panose="020B0604020202020204" pitchFamily="34" charset="0"/>
              <a:cs typeface="Arial" panose="020B0604020202020204" pitchFamily="34" charset="0"/>
            </a:rPr>
            <a:t> Tools and Technology Efficienc</a:t>
          </a:r>
          <a:r>
            <a:rPr lang="en-AU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y</a:t>
          </a:r>
          <a:endParaRPr lang="en-AU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5818464" y="2758979"/>
        <a:ext cx="890514" cy="1023579"/>
      </dsp:txXfrm>
    </dsp:sp>
    <dsp:sp modelId="{07882C19-570F-4576-87F8-236B26BA7A24}">
      <dsp:nvSpPr>
        <dsp:cNvPr id="0" name=""/>
        <dsp:cNvSpPr/>
      </dsp:nvSpPr>
      <dsp:spPr>
        <a:xfrm>
          <a:off x="6949842" y="2824656"/>
          <a:ext cx="1659535" cy="892223"/>
        </a:xfrm>
        <a:prstGeom prst="rect">
          <a:avLst/>
        </a:prstGeom>
        <a:noFill/>
        <a:ln>
          <a:noFill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3CC78-5769-4D9B-B8BD-860A696B6A3E}">
      <dsp:nvSpPr>
        <dsp:cNvPr id="0" name=""/>
        <dsp:cNvSpPr/>
      </dsp:nvSpPr>
      <dsp:spPr>
        <a:xfrm rot="5400000">
          <a:off x="4122980" y="2623906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Continuous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Improvement</a:t>
          </a:r>
          <a:endParaRPr lang="en-AU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4421242" y="2758979"/>
        <a:ext cx="890514" cy="1023579"/>
      </dsp:txXfrm>
    </dsp:sp>
    <dsp:sp modelId="{9D164407-F72C-41A6-9E8E-B1A9A4E55A3D}">
      <dsp:nvSpPr>
        <dsp:cNvPr id="0" name=""/>
        <dsp:cNvSpPr/>
      </dsp:nvSpPr>
      <dsp:spPr>
        <a:xfrm rot="5400000">
          <a:off x="6885018" y="2595771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Test Best Practice</a:t>
          </a:r>
          <a:endParaRPr lang="en-AU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7183280" y="2730844"/>
        <a:ext cx="890514" cy="1023579"/>
      </dsp:txXfrm>
    </dsp:sp>
    <dsp:sp modelId="{183F92C4-5F3D-4B9C-B198-3A03B71F498F}">
      <dsp:nvSpPr>
        <dsp:cNvPr id="0" name=""/>
        <dsp:cNvSpPr/>
      </dsp:nvSpPr>
      <dsp:spPr>
        <a:xfrm>
          <a:off x="3256036" y="4086855"/>
          <a:ext cx="1606002" cy="892223"/>
        </a:xfrm>
        <a:prstGeom prst="rect">
          <a:avLst/>
        </a:prstGeom>
        <a:noFill/>
        <a:ln>
          <a:noFill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6AF9D2-015E-4D90-B6FB-034968BDB9D5}">
      <dsp:nvSpPr>
        <dsp:cNvPr id="0" name=""/>
        <dsp:cNvSpPr/>
      </dsp:nvSpPr>
      <dsp:spPr>
        <a:xfrm rot="5400000">
          <a:off x="7580227" y="1393768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Increased Testing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 Value</a:t>
          </a:r>
          <a:endParaRPr lang="en-AU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7878489" y="1528841"/>
        <a:ext cx="890514" cy="1023579"/>
      </dsp:txXfrm>
    </dsp:sp>
    <dsp:sp modelId="{ECBA9813-6199-46CC-93EC-E33ABFB4C624}">
      <dsp:nvSpPr>
        <dsp:cNvPr id="0" name=""/>
        <dsp:cNvSpPr/>
      </dsp:nvSpPr>
      <dsp:spPr>
        <a:xfrm rot="5400000">
          <a:off x="6932328" y="96657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Improved Quality</a:t>
          </a:r>
          <a:endParaRPr lang="en-AU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7230590" y="231730"/>
        <a:ext cx="890514" cy="1023579"/>
      </dsp:txXfrm>
    </dsp:sp>
    <dsp:sp modelId="{418DE57E-C26D-4752-A624-45F469E8B89C}">
      <dsp:nvSpPr>
        <dsp:cNvPr id="0" name=""/>
        <dsp:cNvSpPr/>
      </dsp:nvSpPr>
      <dsp:spPr>
        <a:xfrm>
          <a:off x="6949842" y="5349054"/>
          <a:ext cx="1659535" cy="892223"/>
        </a:xfrm>
        <a:prstGeom prst="rect">
          <a:avLst/>
        </a:prstGeom>
        <a:noFill/>
        <a:ln>
          <a:noFill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8A61D-617A-40AE-BC38-39116EBED096}">
      <dsp:nvSpPr>
        <dsp:cNvPr id="0" name=""/>
        <dsp:cNvSpPr/>
      </dsp:nvSpPr>
      <dsp:spPr>
        <a:xfrm rot="5400000">
          <a:off x="3420268" y="1309928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Faster To Market</a:t>
          </a:r>
          <a:endParaRPr lang="en-AU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718530" y="1445001"/>
        <a:ext cx="890514" cy="1023579"/>
      </dsp:txXfrm>
    </dsp:sp>
    <dsp:sp modelId="{3B3F6245-F304-4B50-A0D6-1479FB262289}">
      <dsp:nvSpPr>
        <dsp:cNvPr id="0" name=""/>
        <dsp:cNvSpPr/>
      </dsp:nvSpPr>
      <dsp:spPr>
        <a:xfrm rot="5400000">
          <a:off x="4832563" y="3865584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Defect Reduction</a:t>
          </a:r>
          <a:endParaRPr lang="en-AU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5130825" y="4000657"/>
        <a:ext cx="890514" cy="1023579"/>
      </dsp:txXfrm>
    </dsp:sp>
    <dsp:sp modelId="{56F3CD5C-9A75-43C9-9FA0-A34AE692E914}">
      <dsp:nvSpPr>
        <dsp:cNvPr id="0" name=""/>
        <dsp:cNvSpPr/>
      </dsp:nvSpPr>
      <dsp:spPr>
        <a:xfrm>
          <a:off x="3256036" y="6611253"/>
          <a:ext cx="1606002" cy="892223"/>
        </a:xfrm>
        <a:prstGeom prst="rect">
          <a:avLst/>
        </a:prstGeom>
        <a:noFill/>
        <a:ln>
          <a:noFill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D0865-EB90-4B28-8C08-279768173BF5}">
      <dsp:nvSpPr>
        <dsp:cNvPr id="0" name=""/>
        <dsp:cNvSpPr/>
      </dsp:nvSpPr>
      <dsp:spPr>
        <a:xfrm rot="5400000">
          <a:off x="6285648" y="3883131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Centralised Test Function</a:t>
          </a:r>
          <a:endParaRPr lang="en-AU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583910" y="4018204"/>
        <a:ext cx="890514" cy="1023579"/>
      </dsp:txXfrm>
    </dsp:sp>
    <dsp:sp modelId="{FD9193AD-C3EC-4B7C-BE15-053E5EA6F5B3}">
      <dsp:nvSpPr>
        <dsp:cNvPr id="0" name=""/>
        <dsp:cNvSpPr/>
      </dsp:nvSpPr>
      <dsp:spPr>
        <a:xfrm rot="5400000">
          <a:off x="7621793" y="3833821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Test Metrics</a:t>
          </a:r>
          <a:endParaRPr lang="en-AU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7920055" y="3968894"/>
        <a:ext cx="890514" cy="1023579"/>
      </dsp:txXfrm>
    </dsp:sp>
    <dsp:sp modelId="{64EE9DF9-39E4-47CB-A9B1-DDB46A97CCFE}">
      <dsp:nvSpPr>
        <dsp:cNvPr id="0" name=""/>
        <dsp:cNvSpPr/>
      </dsp:nvSpPr>
      <dsp:spPr>
        <a:xfrm>
          <a:off x="6949842" y="7873452"/>
          <a:ext cx="1659535" cy="892223"/>
        </a:xfrm>
        <a:prstGeom prst="rect">
          <a:avLst/>
        </a:prstGeom>
        <a:noFill/>
        <a:ln>
          <a:noFill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6B661-24E3-4306-9F6D-A43EA2812B41}">
      <dsp:nvSpPr>
        <dsp:cNvPr id="0" name=""/>
        <dsp:cNvSpPr/>
      </dsp:nvSpPr>
      <dsp:spPr>
        <a:xfrm rot="5400000">
          <a:off x="3368040" y="3858208"/>
          <a:ext cx="1487039" cy="12937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225425" dist="50800" dir="5220000" algn="ctr" rotWithShape="0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Optimised Test SLA’s</a:t>
          </a:r>
          <a:endParaRPr lang="en-AU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666302" y="3993281"/>
        <a:ext cx="890514" cy="10235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47C0F-FDF1-4BDD-B583-4265CCB80C5F}">
      <dsp:nvSpPr>
        <dsp:cNvPr id="0" name=""/>
        <dsp:cNvSpPr/>
      </dsp:nvSpPr>
      <dsp:spPr>
        <a:xfrm>
          <a:off x="3575141" y="2731998"/>
          <a:ext cx="2013572" cy="1277438"/>
        </a:xfrm>
        <a:prstGeom prst="ellipse">
          <a:avLst/>
        </a:prstGeom>
        <a:solidFill>
          <a:srgbClr val="EAF6FC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E536F-EFD6-493A-B843-CFBEF49C2019}">
      <dsp:nvSpPr>
        <dsp:cNvPr id="0" name=""/>
        <dsp:cNvSpPr/>
      </dsp:nvSpPr>
      <dsp:spPr>
        <a:xfrm>
          <a:off x="4151312" y="4128584"/>
          <a:ext cx="913859" cy="58487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5A601-6431-4FE1-A0ED-78AD2591C4E3}">
      <dsp:nvSpPr>
        <dsp:cNvPr id="0" name=""/>
        <dsp:cNvSpPr/>
      </dsp:nvSpPr>
      <dsp:spPr>
        <a:xfrm>
          <a:off x="2414978" y="4596480"/>
          <a:ext cx="4386526" cy="1096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700" kern="12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rPr>
            <a:t>Testing Centre Of Excellence</a:t>
          </a:r>
          <a:endParaRPr lang="en-AU" sz="2700" kern="1200" dirty="0">
            <a:solidFill>
              <a:srgbClr val="2DA7DF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14978" y="4596480"/>
        <a:ext cx="4386526" cy="1096631"/>
      </dsp:txXfrm>
    </dsp:sp>
    <dsp:sp modelId="{1A9441A0-1080-40F3-A0A3-75DB4CA766F8}">
      <dsp:nvSpPr>
        <dsp:cNvPr id="0" name=""/>
        <dsp:cNvSpPr/>
      </dsp:nvSpPr>
      <dsp:spPr>
        <a:xfrm>
          <a:off x="18" y="504283"/>
          <a:ext cx="9216465" cy="361794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8693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7" cy="498693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37647453-AF60-4BBD-9438-26723288E786}" type="datetimeFigureOut">
              <a:rPr lang="en-AU" smtClean="0"/>
              <a:t>16/02/2018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8"/>
            <a:ext cx="5445760" cy="391361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7" cy="49869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7" cy="49869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AA8461D0-6FD8-4CAD-87B5-F2C91DE16E2A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3365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2065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6423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Develop, Socialise and Implement (Pilot Project)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Test Process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artefact templates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Planning Process (risk / scalability matrix)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Estimation Process / Techniques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Engagement Process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Conditions/Test Case/Regression Test Suite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Case/Defect Management/Defect triage/Reporting in tool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testing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IP/Test Guides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management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of inputs into testing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Automation strategy/framework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testing process/strategy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48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62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414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53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Demonstrate our bias</a:t>
            </a:r>
            <a:r>
              <a:rPr lang="en-AU" baseline="0" dirty="0"/>
              <a:t> where we have capability and capacity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659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4767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008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34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576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8452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42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Δimg&gt;View&gt;Sli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9"/>
          <a:stretch/>
        </p:blipFill>
        <p:spPr>
          <a:xfrm>
            <a:off x="-14514" y="0"/>
            <a:ext cx="9237453" cy="6870700"/>
          </a:xfrm>
          <a:prstGeom prst="rect">
            <a:avLst/>
          </a:prstGeom>
        </p:spPr>
      </p:pic>
      <p:sp>
        <p:nvSpPr>
          <p:cNvPr id="4" name="Parallelogram 3"/>
          <p:cNvSpPr/>
          <p:nvPr userDrawn="1"/>
        </p:nvSpPr>
        <p:spPr>
          <a:xfrm>
            <a:off x="6222064" y="0"/>
            <a:ext cx="7610050" cy="6870700"/>
          </a:xfrm>
          <a:prstGeom prst="parallelogram">
            <a:avLst>
              <a:gd name="adj" fmla="val 17381"/>
            </a:avLst>
          </a:prstGeom>
          <a:solidFill>
            <a:srgbClr val="2DA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099" y="2285998"/>
            <a:ext cx="4615709" cy="266144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099" y="5176044"/>
            <a:ext cx="4615709" cy="84851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113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502" y="149682"/>
            <a:ext cx="1586250" cy="1586250"/>
          </a:xfrm>
          <a:prstGeom prst="rect">
            <a:avLst/>
          </a:prstGeom>
          <a:effectLst>
            <a:outerShdw blurRad="63500" dist="12700" dir="2700000" algn="tl" rotWithShape="0">
              <a:srgbClr val="002060">
                <a:alpha val="40000"/>
              </a:srgbClr>
            </a:outerShdw>
          </a:effectLst>
        </p:spPr>
      </p:pic>
      <p:sp>
        <p:nvSpPr>
          <p:cNvPr id="19" name="TextBox 18"/>
          <p:cNvSpPr txBox="1"/>
          <p:nvPr userDrawn="1"/>
        </p:nvSpPr>
        <p:spPr>
          <a:xfrm>
            <a:off x="129396" y="6234270"/>
            <a:ext cx="573382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2800" b="1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2800" b="1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arallelogram 17"/>
          <p:cNvSpPr/>
          <p:nvPr userDrawn="1"/>
        </p:nvSpPr>
        <p:spPr>
          <a:xfrm>
            <a:off x="4994966" y="4425156"/>
            <a:ext cx="2076824" cy="2445544"/>
          </a:xfrm>
          <a:prstGeom prst="parallelogram">
            <a:avLst>
              <a:gd name="adj" fmla="val 19686"/>
            </a:avLst>
          </a:prstGeom>
          <a:solidFill>
            <a:srgbClr val="113C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2191999" y="0"/>
            <a:ext cx="1802471" cy="68707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22555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22555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436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838982"/>
            <a:ext cx="8607812" cy="1763413"/>
          </a:xfrm>
        </p:spPr>
        <p:txBody>
          <a:bodyPr anchor="b">
            <a:noAutofit/>
          </a:bodyPr>
          <a:lstStyle>
            <a:lvl1pPr>
              <a:defRPr sz="6000">
                <a:solidFill>
                  <a:srgbClr val="FDFDF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007A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2960913"/>
            <a:ext cx="3362563" cy="3216050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rgbClr val="113C6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2960913"/>
            <a:ext cx="3362563" cy="321605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6"/>
          </p:nvPr>
        </p:nvSpPr>
        <p:spPr>
          <a:xfrm>
            <a:off x="7991237" y="2960913"/>
            <a:ext cx="3362563" cy="321605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168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838982"/>
            <a:ext cx="8607812" cy="1763413"/>
          </a:xfrm>
        </p:spPr>
        <p:txBody>
          <a:bodyPr anchor="b">
            <a:noAutofit/>
          </a:bodyPr>
          <a:lstStyle>
            <a:lvl1pPr>
              <a:defRPr sz="6000">
                <a:solidFill>
                  <a:srgbClr val="FDFDF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007A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75429"/>
            <a:ext cx="2465208" cy="3201534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rgbClr val="113C6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2975429"/>
            <a:ext cx="2465208" cy="320153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2975429"/>
            <a:ext cx="2465208" cy="320153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2975429"/>
            <a:ext cx="2465208" cy="320153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158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838982"/>
            <a:ext cx="8607812" cy="1763413"/>
          </a:xfrm>
        </p:spPr>
        <p:txBody>
          <a:bodyPr anchor="b">
            <a:noAutofit/>
          </a:bodyPr>
          <a:lstStyle>
            <a:lvl1pPr>
              <a:defRPr sz="6000">
                <a:solidFill>
                  <a:srgbClr val="FDFDF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007A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19895" y="3004457"/>
            <a:ext cx="2037362" cy="3172506"/>
          </a:xfrm>
          <a:noFill/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rgbClr val="113C6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3004457"/>
            <a:ext cx="2037362" cy="317250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3004457"/>
            <a:ext cx="2037362" cy="317250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3004457"/>
            <a:ext cx="2037362" cy="317250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2987787"/>
            <a:ext cx="2037362" cy="317250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523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1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8" y="152400"/>
            <a:ext cx="939501" cy="9462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10515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007A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071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2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8" y="152400"/>
            <a:ext cx="939501" cy="9462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007A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564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out Content Dark Blue">
    <p:bg>
      <p:bgPr>
        <a:solidFill>
          <a:srgbClr val="113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CBE9F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627"/>
            <a:ext cx="10515600" cy="48723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2B9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2B9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94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ark Blue 2 Col">
    <p:bg>
      <p:bgPr>
        <a:solidFill>
          <a:srgbClr val="113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CBE9F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2B9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2B9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838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808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449638"/>
            <a:ext cx="10515600" cy="1006475"/>
          </a:xfrm>
          <a:solidFill>
            <a:schemeClr val="bg1">
              <a:alpha val="70000"/>
            </a:schemeClr>
          </a:solidFill>
        </p:spPr>
        <p:txBody>
          <a:bodyPr anchor="b"/>
          <a:lstStyle>
            <a:lvl1pPr>
              <a:defRPr sz="6000">
                <a:solidFill>
                  <a:srgbClr val="004F8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>
            <a:lvl1pPr marL="0" indent="0" algn="just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91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79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6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W Δimg&gt;View&gt;Sli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7" t="26886" r="38202" b="7032"/>
          <a:stretch/>
        </p:blipFill>
        <p:spPr>
          <a:xfrm>
            <a:off x="-29029" y="-1"/>
            <a:ext cx="7649030" cy="6865258"/>
          </a:xfrm>
          <a:prstGeom prst="rect">
            <a:avLst/>
          </a:prstGeom>
        </p:spPr>
      </p:pic>
      <p:sp>
        <p:nvSpPr>
          <p:cNvPr id="4" name="Parallelogram 3"/>
          <p:cNvSpPr/>
          <p:nvPr userDrawn="1"/>
        </p:nvSpPr>
        <p:spPr>
          <a:xfrm>
            <a:off x="6222064" y="0"/>
            <a:ext cx="7610050" cy="6870700"/>
          </a:xfrm>
          <a:prstGeom prst="parallelogram">
            <a:avLst>
              <a:gd name="adj" fmla="val 173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099" y="2285998"/>
            <a:ext cx="4615709" cy="266144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004F8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099" y="5176044"/>
            <a:ext cx="4615709" cy="84851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29396" y="6234270"/>
            <a:ext cx="573382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2800" b="1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2800" b="1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arallelogram 17"/>
          <p:cNvSpPr/>
          <p:nvPr userDrawn="1"/>
        </p:nvSpPr>
        <p:spPr>
          <a:xfrm>
            <a:off x="4994966" y="4425156"/>
            <a:ext cx="2076824" cy="2445544"/>
          </a:xfrm>
          <a:prstGeom prst="parallelogram">
            <a:avLst>
              <a:gd name="adj" fmla="val 19686"/>
            </a:avLst>
          </a:prstGeom>
          <a:solidFill>
            <a:srgbClr val="2DA7D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2191999" y="0"/>
            <a:ext cx="1802471" cy="68707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22555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22555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719" y="152400"/>
            <a:ext cx="1583532" cy="15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2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37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8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45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2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87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69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6665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2309430"/>
          </a:xfrm>
          <a:ln w="19050">
            <a:solidFill>
              <a:srgbClr val="CBE9F9"/>
            </a:solidFill>
          </a:ln>
        </p:spPr>
        <p:txBody>
          <a:bodyPr anchor="b"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521664" y="1304627"/>
            <a:ext cx="2465208" cy="2309430"/>
          </a:xfrm>
          <a:ln w="19050">
            <a:solidFill>
              <a:srgbClr val="CBE9F9"/>
            </a:solidFill>
          </a:ln>
        </p:spPr>
        <p:txBody>
          <a:bodyPr anchor="b"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838200" y="3826782"/>
            <a:ext cx="2465208" cy="2309430"/>
          </a:xfrm>
          <a:ln w="19050">
            <a:solidFill>
              <a:srgbClr val="CBE9F9"/>
            </a:solidFill>
          </a:ln>
        </p:spPr>
        <p:txBody>
          <a:bodyPr anchor="b"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6"/>
          </p:nvPr>
        </p:nvSpPr>
        <p:spPr>
          <a:xfrm>
            <a:off x="3521664" y="3826782"/>
            <a:ext cx="2465208" cy="2309430"/>
          </a:xfrm>
          <a:ln w="19050">
            <a:solidFill>
              <a:srgbClr val="CBE9F9"/>
            </a:solidFill>
          </a:ln>
        </p:spPr>
        <p:txBody>
          <a:bodyPr anchor="b"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2541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1271289"/>
            <a:ext cx="3362563" cy="4905674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1271289"/>
            <a:ext cx="3362563" cy="490567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6"/>
          </p:nvPr>
        </p:nvSpPr>
        <p:spPr>
          <a:xfrm>
            <a:off x="7991237" y="1271289"/>
            <a:ext cx="3362563" cy="490567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7759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2182357"/>
            <a:ext cx="3362563" cy="3994605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2182357"/>
            <a:ext cx="3362563" cy="3994605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7"/>
          </p:nvPr>
        </p:nvSpPr>
        <p:spPr>
          <a:xfrm>
            <a:off x="7991237" y="2182357"/>
            <a:ext cx="3362563" cy="3994605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460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B Δimg&gt;View&gt;Sli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r="37235"/>
          <a:stretch/>
        </p:blipFill>
        <p:spPr>
          <a:xfrm flipH="1">
            <a:off x="0" y="0"/>
            <a:ext cx="7452781" cy="6862985"/>
          </a:xfrm>
          <a:prstGeom prst="rect">
            <a:avLst/>
          </a:prstGeom>
        </p:spPr>
      </p:pic>
      <p:sp>
        <p:nvSpPr>
          <p:cNvPr id="4" name="Parallelogram 3"/>
          <p:cNvSpPr/>
          <p:nvPr userDrawn="1"/>
        </p:nvSpPr>
        <p:spPr>
          <a:xfrm>
            <a:off x="6222064" y="0"/>
            <a:ext cx="7610050" cy="6870700"/>
          </a:xfrm>
          <a:prstGeom prst="parallelogram">
            <a:avLst>
              <a:gd name="adj" fmla="val 17381"/>
            </a:avLst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099" y="2285998"/>
            <a:ext cx="4615709" cy="266144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099" y="5176044"/>
            <a:ext cx="4615709" cy="84851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DDF0F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13C62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13C6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29396" y="6234270"/>
            <a:ext cx="573382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2800" b="1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2800" b="1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arallelogram 17"/>
          <p:cNvSpPr/>
          <p:nvPr userDrawn="1"/>
        </p:nvSpPr>
        <p:spPr>
          <a:xfrm>
            <a:off x="4994966" y="4425156"/>
            <a:ext cx="2076824" cy="2445544"/>
          </a:xfrm>
          <a:prstGeom prst="parallelogram">
            <a:avLst>
              <a:gd name="adj" fmla="val 19686"/>
            </a:avLst>
          </a:prstGeom>
          <a:solidFill>
            <a:srgbClr val="2B93D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2191999" y="0"/>
            <a:ext cx="1802471" cy="68707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22555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22555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502" y="149682"/>
            <a:ext cx="1586250" cy="1586250"/>
          </a:xfrm>
          <a:prstGeom prst="rect">
            <a:avLst/>
          </a:prstGeom>
          <a:effectLst>
            <a:outerShdw blurRad="63500" dist="12700" dir="2700000" algn="tl" rotWithShape="0">
              <a:srgbClr val="00206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891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1271289"/>
            <a:ext cx="3362563" cy="4905673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1271289"/>
            <a:ext cx="3362563" cy="4905673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7"/>
          </p:nvPr>
        </p:nvSpPr>
        <p:spPr>
          <a:xfrm>
            <a:off x="7991237" y="1271289"/>
            <a:ext cx="3362563" cy="4905673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73318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Blu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2199024"/>
            <a:ext cx="3362563" cy="3977937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2199024"/>
            <a:ext cx="3362563" cy="3977937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7"/>
          </p:nvPr>
        </p:nvSpPr>
        <p:spPr>
          <a:xfrm>
            <a:off x="7991237" y="2199024"/>
            <a:ext cx="3362563" cy="3977937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755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487233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487233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487233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487233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2001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9025"/>
            <a:ext cx="2465208" cy="3977938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2199025"/>
            <a:ext cx="2465208" cy="3977938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2199025"/>
            <a:ext cx="2465208" cy="3977938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2199025"/>
            <a:ext cx="2465208" cy="3977938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02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487233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3295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Blu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9025"/>
            <a:ext cx="2465208" cy="3977938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2199025"/>
            <a:ext cx="2465208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2199025"/>
            <a:ext cx="2465208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2199025"/>
            <a:ext cx="2465208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66498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1304627"/>
            <a:ext cx="2037362" cy="4872336"/>
          </a:xfrm>
          <a:noFill/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130462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130462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130462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128795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672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2199025"/>
            <a:ext cx="2037362" cy="3977938"/>
          </a:xfrm>
          <a:noFill/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219902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219902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219902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218235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8741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1304627"/>
            <a:ext cx="2037362" cy="487233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1304627"/>
            <a:ext cx="2037362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1304627"/>
            <a:ext cx="2037362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1304627"/>
            <a:ext cx="2037362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1287957"/>
            <a:ext cx="2037362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7250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lu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2199025"/>
            <a:ext cx="2037362" cy="3977938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2199025"/>
            <a:ext cx="2037362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2199025"/>
            <a:ext cx="2037362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2199025"/>
            <a:ext cx="2037362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2182355"/>
            <a:ext cx="2037362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0724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627"/>
            <a:ext cx="10515600" cy="4872336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30682" y="6356350"/>
            <a:ext cx="2458122" cy="365125"/>
          </a:xfrm>
        </p:spPr>
        <p:txBody>
          <a:bodyPr/>
          <a:lstStyle>
            <a:lvl1pPr>
              <a:defRPr b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21742" y="6356350"/>
            <a:ext cx="467061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026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ig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2733436" y="3812268"/>
            <a:ext cx="3362563" cy="229491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6309955" y="3812268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4696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igger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2733436" y="3812268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6309955" y="3812268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6988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igg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2733436" y="3812268"/>
            <a:ext cx="3362563" cy="229491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6309955" y="3812268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07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6"/>
          </p:nvPr>
        </p:nvSpPr>
        <p:spPr>
          <a:xfrm>
            <a:off x="838198" y="3812267"/>
            <a:ext cx="3362563" cy="229491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7"/>
          </p:nvPr>
        </p:nvSpPr>
        <p:spPr>
          <a:xfrm>
            <a:off x="4414717" y="381226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8"/>
          </p:nvPr>
        </p:nvSpPr>
        <p:spPr>
          <a:xfrm>
            <a:off x="7991236" y="381226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9793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6"/>
          </p:nvPr>
        </p:nvSpPr>
        <p:spPr>
          <a:xfrm>
            <a:off x="838198" y="381226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7"/>
          </p:nvPr>
        </p:nvSpPr>
        <p:spPr>
          <a:xfrm>
            <a:off x="4414717" y="381226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8"/>
          </p:nvPr>
        </p:nvSpPr>
        <p:spPr>
          <a:xfrm>
            <a:off x="7991236" y="381226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5737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6"/>
          </p:nvPr>
        </p:nvSpPr>
        <p:spPr>
          <a:xfrm>
            <a:off x="838198" y="3812267"/>
            <a:ext cx="3362563" cy="229491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7"/>
          </p:nvPr>
        </p:nvSpPr>
        <p:spPr>
          <a:xfrm>
            <a:off x="4414717" y="381226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8"/>
          </p:nvPr>
        </p:nvSpPr>
        <p:spPr>
          <a:xfrm>
            <a:off x="7991236" y="381226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50703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2309430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5"/>
          </p:nvPr>
        </p:nvSpPr>
        <p:spPr>
          <a:xfrm>
            <a:off x="838200" y="3826782"/>
            <a:ext cx="2465208" cy="2309430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6"/>
          </p:nvPr>
        </p:nvSpPr>
        <p:spPr>
          <a:xfrm>
            <a:off x="3521664" y="3826782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7"/>
          </p:nvPr>
        </p:nvSpPr>
        <p:spPr>
          <a:xfrm>
            <a:off x="6205128" y="3826782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8"/>
          </p:nvPr>
        </p:nvSpPr>
        <p:spPr>
          <a:xfrm>
            <a:off x="8888592" y="3826782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22630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 Col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5"/>
          </p:nvPr>
        </p:nvSpPr>
        <p:spPr>
          <a:xfrm>
            <a:off x="838200" y="3826782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6"/>
          </p:nvPr>
        </p:nvSpPr>
        <p:spPr>
          <a:xfrm>
            <a:off x="3521664" y="3826782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7"/>
          </p:nvPr>
        </p:nvSpPr>
        <p:spPr>
          <a:xfrm>
            <a:off x="6205128" y="3826782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8"/>
          </p:nvPr>
        </p:nvSpPr>
        <p:spPr>
          <a:xfrm>
            <a:off x="8888592" y="3826782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1565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2309430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5"/>
          </p:nvPr>
        </p:nvSpPr>
        <p:spPr>
          <a:xfrm>
            <a:off x="838200" y="3826782"/>
            <a:ext cx="2465208" cy="2309430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6"/>
          </p:nvPr>
        </p:nvSpPr>
        <p:spPr>
          <a:xfrm>
            <a:off x="3521664" y="3826782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7"/>
          </p:nvPr>
        </p:nvSpPr>
        <p:spPr>
          <a:xfrm>
            <a:off x="6205128" y="3826782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8"/>
          </p:nvPr>
        </p:nvSpPr>
        <p:spPr>
          <a:xfrm>
            <a:off x="8888592" y="3826782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98053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2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393195"/>
            <a:ext cx="5157787" cy="2796468"/>
          </a:xfrm>
        </p:spPr>
        <p:txBody>
          <a:bodyPr>
            <a:normAutofit/>
          </a:bodyPr>
          <a:lstStyle>
            <a:lvl1pPr marL="0" indent="0" algn="just">
              <a:buNone/>
              <a:defRPr sz="1800">
                <a:solidFill>
                  <a:srgbClr val="CBE9F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393195"/>
            <a:ext cx="5183188" cy="2796468"/>
          </a:xfrm>
        </p:spPr>
        <p:txBody>
          <a:bodyPr>
            <a:normAutofit/>
          </a:bodyPr>
          <a:lstStyle>
            <a:lvl1pPr marL="0" indent="0" algn="just">
              <a:buNone/>
              <a:defRPr sz="1800">
                <a:solidFill>
                  <a:srgbClr val="CBE9F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1463095"/>
            <a:ext cx="8607812" cy="1763413"/>
          </a:xfrm>
        </p:spPr>
        <p:txBody>
          <a:bodyPr anchor="b">
            <a:noAutofit/>
          </a:bodyPr>
          <a:lstStyle>
            <a:lvl1pPr>
              <a:defRPr sz="6000">
                <a:solidFill>
                  <a:srgbClr val="FDFDF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729" y="116029"/>
            <a:ext cx="2526944" cy="1785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975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/>
          <p:cNvSpPr/>
          <p:nvPr userDrawn="1"/>
        </p:nvSpPr>
        <p:spPr>
          <a:xfrm>
            <a:off x="6408969" y="0"/>
            <a:ext cx="3143892" cy="6858000"/>
          </a:xfrm>
          <a:prstGeom prst="parallelogram">
            <a:avLst>
              <a:gd name="adj" fmla="val 49510"/>
            </a:avLst>
          </a:prstGeom>
          <a:solidFill>
            <a:srgbClr val="EA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627"/>
            <a:ext cx="10515600" cy="487233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6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lue">
    <p:bg>
      <p:bgPr>
        <a:solidFill>
          <a:srgbClr val="EA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007AC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627"/>
            <a:ext cx="10515600" cy="487233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2B9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2B93D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just">
              <a:buNone/>
              <a:defRPr sz="2400">
                <a:solidFill>
                  <a:srgbClr val="A8D9F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007A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66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393195"/>
            <a:ext cx="5157787" cy="2796468"/>
          </a:xfrm>
        </p:spPr>
        <p:txBody>
          <a:bodyPr>
            <a:normAutofit/>
          </a:bodyPr>
          <a:lstStyle>
            <a:lvl1pPr marL="0" indent="0" algn="just">
              <a:buNone/>
              <a:defRPr sz="1800">
                <a:solidFill>
                  <a:srgbClr val="CBE9F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393195"/>
            <a:ext cx="5183188" cy="2796468"/>
          </a:xfrm>
        </p:spPr>
        <p:txBody>
          <a:bodyPr>
            <a:normAutofit/>
          </a:bodyPr>
          <a:lstStyle>
            <a:lvl1pPr marL="0" indent="0" algn="just">
              <a:buNone/>
              <a:defRPr sz="1800">
                <a:solidFill>
                  <a:srgbClr val="CBE9F9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1463095"/>
            <a:ext cx="8607812" cy="1763413"/>
          </a:xfrm>
        </p:spPr>
        <p:txBody>
          <a:bodyPr anchor="b">
            <a:noAutofit/>
          </a:bodyPr>
          <a:lstStyle>
            <a:lvl1pPr>
              <a:defRPr sz="6000">
                <a:solidFill>
                  <a:srgbClr val="FDFDF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rgbClr val="007A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029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46012" y="6356350"/>
            <a:ext cx="24581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© Planit Software Testing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43258" y="6356350"/>
            <a:ext cx="4455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22555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2555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540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2540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>
            <a:off x="11277600" y="7015163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749300" y="7002463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11277600" y="-165100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>
            <a:off x="749300" y="-177800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70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3" r:id="rId2"/>
    <p:sldLayoutId id="2147483694" r:id="rId3"/>
    <p:sldLayoutId id="2147483650" r:id="rId4"/>
    <p:sldLayoutId id="2147483661" r:id="rId5"/>
    <p:sldLayoutId id="2147483660" r:id="rId6"/>
    <p:sldLayoutId id="2147483651" r:id="rId7"/>
    <p:sldLayoutId id="2147483663" r:id="rId8"/>
    <p:sldLayoutId id="2147483653" r:id="rId9"/>
    <p:sldLayoutId id="2147483678" r:id="rId10"/>
    <p:sldLayoutId id="2147483679" r:id="rId11"/>
    <p:sldLayoutId id="2147483680" r:id="rId12"/>
    <p:sldLayoutId id="2147483666" r:id="rId13"/>
    <p:sldLayoutId id="2147483692" r:id="rId14"/>
    <p:sldLayoutId id="2147483662" r:id="rId15"/>
    <p:sldLayoutId id="2147483695" r:id="rId16"/>
    <p:sldLayoutId id="2147483691" r:id="rId17"/>
    <p:sldLayoutId id="2147483697" r:id="rId18"/>
    <p:sldLayoutId id="2147483698" r:id="rId19"/>
    <p:sldLayoutId id="2147483699" r:id="rId20"/>
    <p:sldLayoutId id="2147483700" r:id="rId21"/>
    <p:sldLayoutId id="2147483702" r:id="rId22"/>
    <p:sldLayoutId id="2147483703" r:id="rId23"/>
    <p:sldLayoutId id="2147483704" r:id="rId24"/>
    <p:sldLayoutId id="2147483705" r:id="rId25"/>
    <p:sldLayoutId id="2147483664" r:id="rId26"/>
    <p:sldLayoutId id="2147483696" r:id="rId27"/>
    <p:sldLayoutId id="2147483652" r:id="rId28"/>
    <p:sldLayoutId id="2147483675" r:id="rId29"/>
    <p:sldLayoutId id="2147483676" r:id="rId30"/>
    <p:sldLayoutId id="2147483677" r:id="rId31"/>
    <p:sldLayoutId id="2147483674" r:id="rId32"/>
    <p:sldLayoutId id="2147483673" r:id="rId33"/>
    <p:sldLayoutId id="2147483667" r:id="rId34"/>
    <p:sldLayoutId id="2147483670" r:id="rId35"/>
    <p:sldLayoutId id="2147483668" r:id="rId36"/>
    <p:sldLayoutId id="2147483672" r:id="rId37"/>
    <p:sldLayoutId id="2147483671" r:id="rId38"/>
    <p:sldLayoutId id="2147483669" r:id="rId39"/>
    <p:sldLayoutId id="2147483681" r:id="rId40"/>
    <p:sldLayoutId id="2147483685" r:id="rId41"/>
    <p:sldLayoutId id="2147483683" r:id="rId42"/>
    <p:sldLayoutId id="2147483682" r:id="rId43"/>
    <p:sldLayoutId id="2147483686" r:id="rId44"/>
    <p:sldLayoutId id="2147483684" r:id="rId45"/>
    <p:sldLayoutId id="2147483687" r:id="rId46"/>
    <p:sldLayoutId id="2147483688" r:id="rId47"/>
    <p:sldLayoutId id="2147483689" r:id="rId48"/>
    <p:sldLayoutId id="2147483706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DA7D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3.jpeg"/><Relationship Id="rId1" Type="http://schemas.openxmlformats.org/officeDocument/2006/relationships/tags" Target="../tags/tag13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.xml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slide" Target="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slide" Target="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ittesting.com/" TargetMode="External"/><Relationship Id="rId2" Type="http://schemas.openxmlformats.org/officeDocument/2006/relationships/hyperlink" Target="mailto:awhite@planittesting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slide" Target="slide14.xml"/><Relationship Id="rId5" Type="http://schemas.openxmlformats.org/officeDocument/2006/relationships/slide" Target="slide35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</a:t>
            </a:fld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277099" y="2135523"/>
            <a:ext cx="4615709" cy="2661445"/>
          </a:xfrm>
        </p:spPr>
        <p:txBody>
          <a:bodyPr>
            <a:normAutofit/>
          </a:bodyPr>
          <a:lstStyle/>
          <a:p>
            <a:r>
              <a:rPr lang="en-AU" sz="3200" dirty="0" smtClean="0"/>
              <a:t>Capability Overview</a:t>
            </a:r>
            <a:endParaRPr lang="en-AU" sz="32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277098" y="4891226"/>
            <a:ext cx="4615709" cy="84851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Reduce time to market and increase product quality through test optimisation and flexible delivery!</a:t>
            </a:r>
          </a:p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768" y="2432372"/>
            <a:ext cx="1576971" cy="15185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978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" y="-62218"/>
            <a:ext cx="10882859" cy="769038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0580" y="4570705"/>
            <a:ext cx="10975451" cy="1500187"/>
          </a:xfrm>
        </p:spPr>
        <p:txBody>
          <a:bodyPr>
            <a:normAutofit/>
          </a:bodyPr>
          <a:lstStyle/>
          <a:p>
            <a:pPr algn="l"/>
            <a:r>
              <a:rPr lang="en-AU" sz="2200" dirty="0"/>
              <a:t>AUCKLAND  BRISBANE  CAMBRIDGE  CHRISTCHURCH  HAMILTON </a:t>
            </a:r>
            <a:br>
              <a:rPr lang="en-AU" sz="2200" dirty="0"/>
            </a:br>
            <a:r>
              <a:rPr lang="en-AU" sz="2200" dirty="0"/>
              <a:t>MELBOURNE  HYDERABAD  MUMBAI  PERTH  READING  SYDNEY  WELLINGTON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6008916"/>
            <a:ext cx="715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Source: </a:t>
            </a:r>
            <a:r>
              <a:rPr lang="en-AU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Technavio</a:t>
            </a:r>
            <a:r>
              <a:rPr lang="en-A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AU" sz="12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PURE PLAY SOFTWARE TESTING SERVICES MARKET 2015-2019</a:t>
            </a:r>
          </a:p>
          <a:p>
            <a:endParaRPr lang="en-AU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50206" y="3524435"/>
            <a:ext cx="195309" cy="248575"/>
          </a:xfrm>
          <a:prstGeom prst="rect">
            <a:avLst/>
          </a:prstGeom>
          <a:solidFill>
            <a:srgbClr val="122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776841" y="3710870"/>
            <a:ext cx="138466" cy="1384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618519" y="3667960"/>
            <a:ext cx="138466" cy="1384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55729"/>
          </a:xfrm>
        </p:spPr>
        <p:txBody>
          <a:bodyPr>
            <a:normAutofit/>
          </a:bodyPr>
          <a:lstStyle/>
          <a:p>
            <a:r>
              <a:rPr lang="en-AU" sz="4400" dirty="0"/>
              <a:t>One of the </a:t>
            </a:r>
            <a:r>
              <a:rPr lang="en-AU" sz="4400" b="1" dirty="0"/>
              <a:t>Top 4</a:t>
            </a:r>
            <a:r>
              <a:rPr lang="en-AU" sz="4400" dirty="0"/>
              <a:t> Pure Play Testing Companies Across the Globe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38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/>
          <p:cNvCxnSpPr/>
          <p:nvPr/>
        </p:nvCxnSpPr>
        <p:spPr>
          <a:xfrm>
            <a:off x="7581437" y="3873132"/>
            <a:ext cx="0" cy="727482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980470" y="3526118"/>
            <a:ext cx="2844" cy="710755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94" y="280881"/>
            <a:ext cx="10515600" cy="726776"/>
          </a:xfrm>
        </p:spPr>
        <p:txBody>
          <a:bodyPr/>
          <a:lstStyle/>
          <a:p>
            <a:r>
              <a:rPr lang="en-AU" sz="6000" dirty="0" smtClean="0"/>
              <a:t>Structure</a:t>
            </a:r>
            <a:endParaRPr lang="en-AU" sz="60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976083" y="2287370"/>
            <a:ext cx="0" cy="447777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89619" y="4225722"/>
            <a:ext cx="6571399" cy="2130628"/>
          </a:xfrm>
          <a:prstGeom prst="rect">
            <a:avLst/>
          </a:prstGeom>
          <a:solidFill>
            <a:srgbClr val="A8D9F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91" y="4606758"/>
            <a:ext cx="686537" cy="986118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2" y="4590819"/>
            <a:ext cx="684086" cy="982597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66" y="4595428"/>
            <a:ext cx="693272" cy="995790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75" y="4585258"/>
            <a:ext cx="688996" cy="989649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22" y="4609293"/>
            <a:ext cx="684086" cy="982596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/>
          <p:cNvSpPr txBox="1"/>
          <p:nvPr/>
        </p:nvSpPr>
        <p:spPr>
          <a:xfrm>
            <a:off x="356220" y="5622132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Graham </a:t>
            </a:r>
            <a:b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Davis</a:t>
            </a:r>
          </a:p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Sydney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13655" y="5640604"/>
            <a:ext cx="907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spc="-20" dirty="0">
                <a:latin typeface="Arial" panose="020B0604020202020204" pitchFamily="34" charset="0"/>
                <a:cs typeface="Arial" panose="020B0604020202020204" pitchFamily="34" charset="0"/>
              </a:rPr>
              <a:t>Darren </a:t>
            </a:r>
            <a:br>
              <a:rPr lang="en-AU" sz="1200" b="1" spc="-2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b="1" spc="-20" dirty="0">
                <a:latin typeface="Arial" panose="020B0604020202020204" pitchFamily="34" charset="0"/>
                <a:cs typeface="Arial" panose="020B0604020202020204" pitchFamily="34" charset="0"/>
              </a:rPr>
              <a:t>Dalla Riva</a:t>
            </a:r>
          </a:p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Melbourne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69706" y="5637314"/>
            <a:ext cx="134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Alex Edwards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Director of </a:t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Technical</a:t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 Testing Services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54845" y="5637213"/>
            <a:ext cx="814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b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Minkin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Auckland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95878" y="5632399"/>
            <a:ext cx="896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Mike </a:t>
            </a:r>
            <a:b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Tate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Wellington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13063" y="5609504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spc="-20" dirty="0">
                <a:latin typeface="Arial" panose="020B0604020202020204" pitchFamily="34" charset="0"/>
                <a:cs typeface="Arial" panose="020B0604020202020204" pitchFamily="34" charset="0"/>
              </a:rPr>
              <a:t>Simon </a:t>
            </a:r>
            <a:br>
              <a:rPr lang="en-AU" sz="1200" b="1" spc="-2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b="1" spc="-20" dirty="0">
                <a:latin typeface="Arial" panose="020B0604020202020204" pitchFamily="34" charset="0"/>
                <a:cs typeface="Arial" panose="020B0604020202020204" pitchFamily="34" charset="0"/>
              </a:rPr>
              <a:t>Farrant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spc="-50" dirty="0">
                <a:latin typeface="Arial" panose="020B0604020202020204" pitchFamily="34" charset="0"/>
                <a:cs typeface="Arial" panose="020B0604020202020204" pitchFamily="34" charset="0"/>
              </a:rPr>
              <a:t>United Kingdom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428966" y="5637314"/>
            <a:ext cx="1398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Andrew Simister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Director of </a:t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Factory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884512" y="5637314"/>
            <a:ext cx="1072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James </a:t>
            </a:r>
            <a:b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Pennefather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Director of </a:t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340123" y="2871097"/>
            <a:ext cx="105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Mike Weale </a:t>
            </a:r>
          </a:p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COO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292251" y="2796596"/>
            <a:ext cx="94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Winnie Gu</a:t>
            </a:r>
          </a:p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Director of </a:t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Finance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209776" y="2768555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Emma Pilcher</a:t>
            </a:r>
          </a:p>
          <a:p>
            <a:pPr algn="ctr"/>
            <a:r>
              <a:rPr lang="en-AU" sz="1200" spc="-50" dirty="0">
                <a:latin typeface="Arial" panose="020B0604020202020204" pitchFamily="34" charset="0"/>
                <a:cs typeface="Arial" panose="020B0604020202020204" pitchFamily="34" charset="0"/>
              </a:rPr>
              <a:t>Human Resource </a:t>
            </a: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08975" y="1396787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Chris Carter</a:t>
            </a:r>
          </a:p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Managing Director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654964" y="4286644"/>
            <a:ext cx="26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Directors of Testing Services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3976083" y="2290512"/>
            <a:ext cx="7377717" cy="0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983313" y="3882559"/>
            <a:ext cx="6073348" cy="0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962095" y="1858452"/>
            <a:ext cx="0" cy="938144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869778" y="2283053"/>
            <a:ext cx="0" cy="485502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779828" y="3879276"/>
            <a:ext cx="0" cy="727482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056661" y="3879275"/>
            <a:ext cx="0" cy="727483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80" y="4584056"/>
            <a:ext cx="678414" cy="974449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6" name="Straight Connector 75"/>
          <p:cNvCxnSpPr/>
          <p:nvPr/>
        </p:nvCxnSpPr>
        <p:spPr>
          <a:xfrm>
            <a:off x="11357568" y="2290512"/>
            <a:ext cx="0" cy="2316246"/>
          </a:xfrm>
          <a:prstGeom prst="line">
            <a:avLst/>
          </a:prstGeom>
          <a:ln w="2540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027" y="4610298"/>
            <a:ext cx="686537" cy="986117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Content Placeholder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468" y="4584056"/>
            <a:ext cx="691908" cy="993832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45" y="2593924"/>
            <a:ext cx="686537" cy="986116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87" y="2565883"/>
            <a:ext cx="686537" cy="986116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21" y="2565883"/>
            <a:ext cx="686537" cy="986116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28" y="1106570"/>
            <a:ext cx="686537" cy="986116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42" y="4571128"/>
            <a:ext cx="704225" cy="1011524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TextBox 83"/>
          <p:cNvSpPr txBox="1"/>
          <p:nvPr/>
        </p:nvSpPr>
        <p:spPr>
          <a:xfrm>
            <a:off x="5703784" y="5603659"/>
            <a:ext cx="960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spc="-60" dirty="0">
                <a:latin typeface="Arial" panose="020B0604020202020204" pitchFamily="34" charset="0"/>
                <a:cs typeface="Arial" panose="020B0604020202020204" pitchFamily="34" charset="0"/>
              </a:rPr>
              <a:t>Paresh </a:t>
            </a:r>
            <a:br>
              <a:rPr lang="en-AU" sz="1200" b="1" spc="-6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b="1" spc="-60" dirty="0">
                <a:latin typeface="Arial" panose="020B0604020202020204" pitchFamily="34" charset="0"/>
                <a:cs typeface="Arial" panose="020B0604020202020204" pitchFamily="34" charset="0"/>
              </a:rPr>
              <a:t>Shrivastava</a:t>
            </a:r>
          </a:p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098524" y="5622132"/>
            <a:ext cx="1439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spc="-20" dirty="0">
                <a:latin typeface="Arial" panose="020B0604020202020204" pitchFamily="34" charset="0"/>
                <a:cs typeface="Arial" panose="020B0604020202020204" pitchFamily="34" charset="0"/>
              </a:rPr>
              <a:t>Andrew</a:t>
            </a:r>
            <a:br>
              <a:rPr lang="en-AU" sz="1200" b="1" spc="-2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b="1" spc="-20" dirty="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Director of </a:t>
            </a:r>
            <a:b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Operations - Perth</a:t>
            </a:r>
          </a:p>
        </p:txBody>
      </p:sp>
      <p:pic>
        <p:nvPicPr>
          <p:cNvPr id="34" name="Content Placeholder 33"/>
          <p:cNvPicPr>
            <a:picLocks noGrp="1" noChangeAspect="1"/>
          </p:cNvPicPr>
          <p:nvPr>
            <p:ph sz="half" idx="1"/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49" y="4586075"/>
            <a:ext cx="683619" cy="981926"/>
          </a:xfrm>
          <a:prstGeom prst="rect">
            <a:avLst/>
          </a:prstGeom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91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8130" y="363387"/>
            <a:ext cx="10515600" cy="726776"/>
          </a:xfrm>
        </p:spPr>
        <p:txBody>
          <a:bodyPr/>
          <a:lstStyle/>
          <a:p>
            <a:r>
              <a:rPr lang="en-AU" sz="6000" dirty="0" smtClean="0"/>
              <a:t>History</a:t>
            </a:r>
            <a:endParaRPr lang="en-AU" sz="6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38200" y="3563471"/>
            <a:ext cx="105156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41294" y="3408830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5935930" y="3402107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4287815" y="3395385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5072677" y="3395385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2635871" y="3395385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1798373" y="3395385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3482184" y="3408830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10725476" y="3402107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9198384" y="3395385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9983246" y="3395385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/>
          <p:cNvSpPr/>
          <p:nvPr/>
        </p:nvSpPr>
        <p:spPr>
          <a:xfrm>
            <a:off x="7546440" y="3395385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6708942" y="3395385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8392753" y="3408830"/>
            <a:ext cx="309282" cy="30928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/>
          <p:cNvSpPr txBox="1"/>
          <p:nvPr/>
        </p:nvSpPr>
        <p:spPr>
          <a:xfrm>
            <a:off x="416858" y="1534233"/>
            <a:ext cx="1358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Planit commence operations in Australia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50576" y="4959909"/>
            <a:ext cx="1358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Planit opens its Melbourne Office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07655" y="3997779"/>
            <a:ext cx="1358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100 permanent staff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9662" y="1259988"/>
            <a:ext cx="135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BRW Fast 100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69165" y="5215269"/>
            <a:ext cx="13581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 Awards Finalist &amp; Telstra Business Awards Finalist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48241" y="2167033"/>
            <a:ext cx="135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Wellington Office opened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11494" y="4316275"/>
            <a:ext cx="13581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Planit establishes partnership in India &amp; Auckland Office opens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84506" y="1051090"/>
            <a:ext cx="13581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Testing department Established &amp; HP Best New Partner Award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34600" y="4343894"/>
            <a:ext cx="1358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500 permanent staff &amp; Perth Office opened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51486" y="2098874"/>
            <a:ext cx="1358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BRW Momentum Finalist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15333" y="3986593"/>
            <a:ext cx="1358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 Office opened &amp; 600 permanent staff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43145" y="167833"/>
            <a:ext cx="2072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750 permanent staff</a:t>
            </a:r>
          </a:p>
          <a:p>
            <a:pPr algn="ctr"/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Growth Fund Partners with Planit</a:t>
            </a:r>
          </a:p>
          <a:p>
            <a:pPr algn="ctr"/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Quality Awards Winner</a:t>
            </a:r>
          </a:p>
          <a:p>
            <a:pPr algn="ctr"/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Planit opens offices in Brisbane, Christchurch and Hamilton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933940" y="4262603"/>
            <a:ext cx="19732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Planit reaches 1000+ permanent staff</a:t>
            </a:r>
          </a:p>
          <a:p>
            <a:pPr algn="ctr"/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A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iAwards</a:t>
            </a: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Finalist</a:t>
            </a:r>
            <a:b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NZ CIO Awards Finalist for Youth in ICT</a:t>
            </a:r>
            <a:b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Planit acquires </a:t>
            </a:r>
            <a:r>
              <a:rPr lang="en-A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TenX</a:t>
            </a: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Labs India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095934" y="2468206"/>
            <a:ext cx="0" cy="933731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53014" y="3718112"/>
            <a:ext cx="0" cy="1018331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36825" y="1635865"/>
            <a:ext cx="0" cy="1759520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800522" y="3704667"/>
            <a:ext cx="0" cy="207849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442456" y="3718711"/>
            <a:ext cx="0" cy="1221989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213870" y="2707941"/>
            <a:ext cx="1" cy="687444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33" idx="0"/>
          </p:cNvCxnSpPr>
          <p:nvPr/>
        </p:nvCxnSpPr>
        <p:spPr>
          <a:xfrm flipH="1">
            <a:off x="6090571" y="3711389"/>
            <a:ext cx="1538" cy="604886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77030" y="2220641"/>
            <a:ext cx="1990" cy="1148987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701081" y="3707852"/>
            <a:ext cx="0" cy="544499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547394" y="2837538"/>
            <a:ext cx="0" cy="544499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353025" y="3725529"/>
            <a:ext cx="0" cy="186987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137887" y="3051663"/>
            <a:ext cx="0" cy="357167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896850" y="3733932"/>
            <a:ext cx="0" cy="582343"/>
          </a:xfrm>
          <a:prstGeom prst="line">
            <a:avLst/>
          </a:prstGeom>
          <a:ln w="57150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37686" y="379291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1899" y="292264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1998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427942" y="294029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61992" y="37398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77266" y="293507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873522" y="371842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72135" y="293076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35819" y="372767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08168" y="293975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03446" y="373809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958781" y="2922647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98722" y="371842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479285" y="29432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rgbClr val="FFD0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AU" b="1" dirty="0">
              <a:solidFill>
                <a:srgbClr val="FFD0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9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32739" r="13823" b="36160"/>
          <a:stretch/>
        </p:blipFill>
        <p:spPr>
          <a:xfrm>
            <a:off x="1050437" y="2159985"/>
            <a:ext cx="9878820" cy="286486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6000" dirty="0" smtClean="0"/>
              <a:t>Services</a:t>
            </a:r>
            <a:endParaRPr lang="en-AU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1850" y="239753"/>
            <a:ext cx="10515600" cy="2852737"/>
          </a:xfrm>
        </p:spPr>
        <p:txBody>
          <a:bodyPr/>
          <a:lstStyle/>
          <a:p>
            <a:r>
              <a:rPr lang="en-AU" dirty="0"/>
              <a:t>Market Position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14</a:t>
            </a:fld>
            <a:endParaRPr lang="en-AU"/>
          </a:p>
        </p:txBody>
      </p:sp>
      <p:sp>
        <p:nvSpPr>
          <p:cNvPr id="11" name="Content Placeholder 19"/>
          <p:cNvSpPr txBox="1">
            <a:spLocks/>
          </p:cNvSpPr>
          <p:nvPr/>
        </p:nvSpPr>
        <p:spPr>
          <a:xfrm>
            <a:off x="912503" y="4284749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>
                <a:solidFill>
                  <a:srgbClr val="DDF0FB"/>
                </a:solidFill>
              </a:rPr>
              <a:t>Market Drivers</a:t>
            </a:r>
          </a:p>
        </p:txBody>
      </p:sp>
      <p:sp>
        <p:nvSpPr>
          <p:cNvPr id="12" name="Content Placeholder 20"/>
          <p:cNvSpPr txBox="1">
            <a:spLocks/>
          </p:cNvSpPr>
          <p:nvPr/>
        </p:nvSpPr>
        <p:spPr>
          <a:xfrm>
            <a:off x="7385736" y="4308596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Our Clients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3" name="Content Placeholder 21"/>
          <p:cNvSpPr txBox="1">
            <a:spLocks/>
          </p:cNvSpPr>
          <p:nvPr/>
        </p:nvSpPr>
        <p:spPr>
          <a:xfrm>
            <a:off x="9542794" y="4304174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Benefit Realisation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4" name="Content Placeholder 22"/>
          <p:cNvSpPr txBox="1">
            <a:spLocks/>
          </p:cNvSpPr>
          <p:nvPr/>
        </p:nvSpPr>
        <p:spPr>
          <a:xfrm>
            <a:off x="3071574" y="4293083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>
                <a:solidFill>
                  <a:srgbClr val="DDF0FB"/>
                </a:solidFill>
              </a:rPr>
              <a:t>Value Proposition</a:t>
            </a:r>
          </a:p>
        </p:txBody>
      </p:sp>
      <p:sp>
        <p:nvSpPr>
          <p:cNvPr id="15" name="Content Placeholder 23"/>
          <p:cNvSpPr txBox="1">
            <a:spLocks/>
          </p:cNvSpPr>
          <p:nvPr/>
        </p:nvSpPr>
        <p:spPr>
          <a:xfrm>
            <a:off x="5228678" y="4304174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>
                <a:solidFill>
                  <a:srgbClr val="DDF0FB"/>
                </a:solidFill>
              </a:rPr>
              <a:t>Partner Strategy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536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6176211" cy="4872336"/>
          </a:xfrm>
        </p:spPr>
        <p:txBody>
          <a:bodyPr/>
          <a:lstStyle/>
          <a:p>
            <a:pPr algn="l"/>
            <a:r>
              <a:rPr lang="en-AU" sz="2400" dirty="0">
                <a:solidFill>
                  <a:srgbClr val="DDF0FB"/>
                </a:solidFill>
              </a:rPr>
              <a:t>General Drivers</a:t>
            </a:r>
            <a:r>
              <a:rPr lang="en-AU" sz="2400" dirty="0" smtClean="0">
                <a:solidFill>
                  <a:srgbClr val="DDF0FB"/>
                </a:solidFill>
              </a:rPr>
              <a:t>:</a:t>
            </a:r>
          </a:p>
          <a:p>
            <a:pPr algn="l"/>
            <a:endParaRPr lang="en-AU" sz="2400" dirty="0">
              <a:solidFill>
                <a:srgbClr val="DDF0FB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Global Software Test Market growing </a:t>
            </a:r>
            <a:br>
              <a:rPr lang="en-AU" sz="2200" dirty="0"/>
            </a:br>
            <a:r>
              <a:rPr lang="en-AU" sz="2200" dirty="0"/>
              <a:t>11% per annum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Core Application Integration / Core Application Maintenance and Legacy Transformation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Bi-Modal Delivery requires parallel 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New App Development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Faster time to market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Cloud first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Digital and mobility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IoT and IoME</a:t>
            </a:r>
          </a:p>
          <a:p>
            <a:pPr algn="l"/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120119" y="1287958"/>
            <a:ext cx="5181600" cy="4872336"/>
          </a:xfrm>
        </p:spPr>
        <p:txBody>
          <a:bodyPr/>
          <a:lstStyle/>
          <a:p>
            <a:pPr algn="l"/>
            <a:r>
              <a:rPr lang="en-AU" sz="2400" dirty="0">
                <a:solidFill>
                  <a:srgbClr val="DDF0FB"/>
                </a:solidFill>
              </a:rPr>
              <a:t>Test Drivers</a:t>
            </a:r>
            <a:r>
              <a:rPr lang="en-AU" sz="2400" dirty="0" smtClean="0">
                <a:solidFill>
                  <a:srgbClr val="DDF0FB"/>
                </a:solidFill>
              </a:rPr>
              <a:t>:</a:t>
            </a:r>
          </a:p>
          <a:p>
            <a:pPr algn="l"/>
            <a:endParaRPr lang="en-AU" sz="2400" dirty="0">
              <a:solidFill>
                <a:srgbClr val="DDF0FB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Tool Chain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Tighter Integration with Dev – (Dev Centric Test delivery )Agile and DevOps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Outcome based delivery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sz="2200" dirty="0"/>
              <a:t>Pressure on tools vendors for consumption and cloud based delivery</a:t>
            </a:r>
          </a:p>
          <a:p>
            <a:pPr algn="l"/>
            <a:endParaRPr lang="en-AU" dirty="0"/>
          </a:p>
          <a:p>
            <a:pPr algn="l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15</a:t>
            </a:fld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6000" dirty="0"/>
              <a:t>Market Drivers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913592" y="5827435"/>
            <a:ext cx="77973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dirty="0">
                <a:solidFill>
                  <a:srgbClr val="DDF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Essentially demand is driven by continued application growth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28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16</a:t>
            </a:fld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Value Proposition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819894" y="3004456"/>
            <a:ext cx="10199139" cy="2014469"/>
          </a:xfrm>
          <a:ln w="12700">
            <a:noFill/>
          </a:ln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DDF0FB"/>
                </a:solidFill>
              </a:rPr>
              <a:t>Rapid delivery and flexibility across all facets of Testing.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DDF0FB"/>
                </a:solidFill>
              </a:rPr>
              <a:t>Unique Cloud based offerings with services and tooling.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DDF0FB"/>
                </a:solidFill>
              </a:rPr>
              <a:t>Providing Quality Outcomes utilising ALL offerings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rgbClr val="DDF0FB"/>
                </a:solidFill>
              </a:rPr>
              <a:t>Producing Testing Efficiencies = Aiming for 10% Year on Year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8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17</a:t>
            </a:fld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6000" dirty="0"/>
              <a:t>Partner Strategy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6" b="28171"/>
          <a:stretch/>
        </p:blipFill>
        <p:spPr>
          <a:xfrm>
            <a:off x="1383957" y="3283992"/>
            <a:ext cx="10042444" cy="3039035"/>
          </a:xfrm>
          <a:prstGeom prst="rect">
            <a:avLst/>
          </a:prstGeom>
          <a:ln w="19050">
            <a:noFill/>
          </a:ln>
        </p:spPr>
      </p:pic>
      <p:sp>
        <p:nvSpPr>
          <p:cNvPr id="3" name="Rectangle 2"/>
          <p:cNvSpPr/>
          <p:nvPr/>
        </p:nvSpPr>
        <p:spPr>
          <a:xfrm>
            <a:off x="1872049" y="3645250"/>
            <a:ext cx="9481751" cy="24775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614551" y="4630596"/>
            <a:ext cx="165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endParaRPr lang="en-A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551" y="2137485"/>
            <a:ext cx="165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72049" y="1569308"/>
            <a:ext cx="9485879" cy="16310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96" y="1651916"/>
            <a:ext cx="1909104" cy="14318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99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18</a:t>
            </a:fld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5695" y="304968"/>
            <a:ext cx="10515600" cy="726776"/>
          </a:xfrm>
        </p:spPr>
        <p:txBody>
          <a:bodyPr/>
          <a:lstStyle/>
          <a:p>
            <a:r>
              <a:rPr lang="en-AU" sz="6000" dirty="0"/>
              <a:t>Planit’s Clients</a:t>
            </a:r>
          </a:p>
        </p:txBody>
      </p:sp>
      <p:pic>
        <p:nvPicPr>
          <p:cNvPr id="9" name="Picture 2" descr="C:\Users\asimister\AppData\Local\Microsoft\Windows\Temporary Internet Files\Content.Outlook\4FC1VHA7\Tech-Client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2"/>
          <a:stretch/>
        </p:blipFill>
        <p:spPr bwMode="auto">
          <a:xfrm>
            <a:off x="2347465" y="-301416"/>
            <a:ext cx="7399096" cy="479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9"/>
          <p:cNvSpPr txBox="1">
            <a:spLocks/>
          </p:cNvSpPr>
          <p:nvPr/>
        </p:nvSpPr>
        <p:spPr>
          <a:xfrm>
            <a:off x="912503" y="4495800"/>
            <a:ext cx="3245837" cy="1860550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>
                <a:solidFill>
                  <a:schemeClr val="bg1"/>
                </a:solidFill>
              </a:rPr>
              <a:t>Regional</a:t>
            </a:r>
            <a:br>
              <a:rPr lang="en-AU" sz="1800" dirty="0">
                <a:solidFill>
                  <a:schemeClr val="bg1"/>
                </a:solidFill>
              </a:rPr>
            </a:br>
            <a:endParaRPr lang="en-AU" sz="1800" dirty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AU" sz="1600" dirty="0">
                <a:solidFill>
                  <a:schemeClr val="bg1"/>
                </a:solidFill>
              </a:rPr>
              <a:t>Australia, New Zealand and UK</a:t>
            </a:r>
          </a:p>
        </p:txBody>
      </p:sp>
      <p:sp>
        <p:nvSpPr>
          <p:cNvPr id="11" name="Content Placeholder 20"/>
          <p:cNvSpPr txBox="1">
            <a:spLocks/>
          </p:cNvSpPr>
          <p:nvPr/>
        </p:nvSpPr>
        <p:spPr>
          <a:xfrm>
            <a:off x="4386942" y="4495800"/>
            <a:ext cx="3320143" cy="1860550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>
                <a:solidFill>
                  <a:schemeClr val="bg1"/>
                </a:solidFill>
              </a:rPr>
              <a:t>Industry Vertical</a:t>
            </a:r>
          </a:p>
          <a:p>
            <a:pPr algn="ctr">
              <a:spcBef>
                <a:spcPts val="600"/>
              </a:spcBef>
            </a:pPr>
            <a:r>
              <a:rPr lang="en-AU" sz="1400" dirty="0">
                <a:solidFill>
                  <a:schemeClr val="bg1"/>
                </a:solidFill>
              </a:rPr>
              <a:t>Accommodation and Foodservice, Agriculture, Banking, Construction, Energy, Entertainment, Government, Insurance, Healthcare, Manufacturing, Mining, Retail, Telecom, Travel and Transportation, Wholesale</a:t>
            </a:r>
          </a:p>
        </p:txBody>
      </p:sp>
      <p:sp>
        <p:nvSpPr>
          <p:cNvPr id="12" name="Content Placeholder 21"/>
          <p:cNvSpPr txBox="1">
            <a:spLocks/>
          </p:cNvSpPr>
          <p:nvPr/>
        </p:nvSpPr>
        <p:spPr>
          <a:xfrm>
            <a:off x="7935687" y="4495800"/>
            <a:ext cx="3418114" cy="1860550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t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>
                <a:solidFill>
                  <a:schemeClr val="bg1"/>
                </a:solidFill>
              </a:rPr>
              <a:t>Key Clients </a:t>
            </a:r>
          </a:p>
          <a:p>
            <a:pPr algn="ctr">
              <a:spcBef>
                <a:spcPts val="600"/>
              </a:spcBef>
            </a:pPr>
            <a:r>
              <a:rPr lang="en-AU" dirty="0">
                <a:solidFill>
                  <a:schemeClr val="bg1"/>
                </a:solidFill>
              </a:rPr>
              <a:t>BHP, RAC, NBN, CommSec, QANTAS, Sydney Airport, Vodafone, Medibank, WA Gov’t, Federal Gov’t and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39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56" b="45358"/>
          <a:stretch/>
        </p:blipFill>
        <p:spPr>
          <a:xfrm>
            <a:off x="838201" y="2489367"/>
            <a:ext cx="10363199" cy="144897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19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7095" y="-534147"/>
            <a:ext cx="8607812" cy="1763413"/>
          </a:xfrm>
        </p:spPr>
        <p:txBody>
          <a:bodyPr/>
          <a:lstStyle/>
          <a:p>
            <a:r>
              <a:rPr lang="en-AU" dirty="0"/>
              <a:t>Realise the Benefits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18689" y="3562352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Visibility</a:t>
            </a:r>
            <a:endParaRPr lang="en-AU" sz="2800" dirty="0"/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1977565" y="3562353"/>
            <a:ext cx="2419014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Accelerate Delivery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3914570" y="3618994"/>
            <a:ext cx="2531309" cy="994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Improve Customer Experience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5855742" y="3562353"/>
            <a:ext cx="2248157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Increase Product Quality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7844882" y="3618994"/>
            <a:ext cx="1979530" cy="994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Optimise App Performance</a:t>
            </a: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9696863" y="3740061"/>
            <a:ext cx="2031667" cy="87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Continuous Improvement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2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91461" y="2671780"/>
            <a:ext cx="10515600" cy="2852737"/>
          </a:xfrm>
        </p:spPr>
        <p:txBody>
          <a:bodyPr/>
          <a:lstStyle/>
          <a:p>
            <a:r>
              <a:rPr lang="en-AU" dirty="0" smtClean="0"/>
              <a:t>Introductions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2</a:t>
            </a:fld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469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20</a:t>
            </a:fld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6" y="2441231"/>
            <a:ext cx="2508304" cy="1772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7" r="9295"/>
          <a:stretch/>
        </p:blipFill>
        <p:spPr>
          <a:xfrm>
            <a:off x="4935754" y="2457116"/>
            <a:ext cx="1644579" cy="1756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6" r="10495"/>
          <a:stretch/>
        </p:blipFill>
        <p:spPr>
          <a:xfrm>
            <a:off x="8419125" y="2457116"/>
            <a:ext cx="1768643" cy="1822986"/>
          </a:xfrm>
          <a:prstGeom prst="rect">
            <a:avLst/>
          </a:prstGeom>
        </p:spPr>
      </p:pic>
      <p:sp>
        <p:nvSpPr>
          <p:cNvPr id="12" name="Title 5"/>
          <p:cNvSpPr txBox="1">
            <a:spLocks/>
          </p:cNvSpPr>
          <p:nvPr/>
        </p:nvSpPr>
        <p:spPr>
          <a:xfrm>
            <a:off x="352261" y="3833317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4600" dirty="0"/>
              <a:t>Scalable</a:t>
            </a: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3795608" y="3833317"/>
            <a:ext cx="3924869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4600" dirty="0"/>
              <a:t>On-Demand</a:t>
            </a: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8038943" y="3833316"/>
            <a:ext cx="2529005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4600" dirty="0"/>
              <a:t>Flexible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7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1850" y="239753"/>
            <a:ext cx="10515600" cy="2852737"/>
          </a:xfrm>
        </p:spPr>
        <p:txBody>
          <a:bodyPr/>
          <a:lstStyle/>
          <a:p>
            <a:r>
              <a:rPr lang="en-AU" dirty="0"/>
              <a:t>Service Capabilities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21</a:t>
            </a:fld>
            <a:endParaRPr lang="en-AU"/>
          </a:p>
        </p:txBody>
      </p:sp>
      <p:sp>
        <p:nvSpPr>
          <p:cNvPr id="6" name="Content Placeholder 19"/>
          <p:cNvSpPr txBox="1">
            <a:spLocks/>
          </p:cNvSpPr>
          <p:nvPr/>
        </p:nvSpPr>
        <p:spPr>
          <a:xfrm>
            <a:off x="865012" y="3708552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Engagement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8" name="Content Placeholder 20"/>
          <p:cNvSpPr txBox="1">
            <a:spLocks/>
          </p:cNvSpPr>
          <p:nvPr/>
        </p:nvSpPr>
        <p:spPr>
          <a:xfrm>
            <a:off x="7338245" y="3732399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Functional Testing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9" name="Content Placeholder 21"/>
          <p:cNvSpPr txBox="1">
            <a:spLocks/>
          </p:cNvSpPr>
          <p:nvPr/>
        </p:nvSpPr>
        <p:spPr>
          <a:xfrm>
            <a:off x="9495303" y="3727977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Test Automation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0" name="Content Placeholder 22"/>
          <p:cNvSpPr txBox="1">
            <a:spLocks/>
          </p:cNvSpPr>
          <p:nvPr/>
        </p:nvSpPr>
        <p:spPr>
          <a:xfrm>
            <a:off x="3024083" y="3716886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Delivery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1" name="Content Placeholder 23"/>
          <p:cNvSpPr txBox="1">
            <a:spLocks/>
          </p:cNvSpPr>
          <p:nvPr/>
        </p:nvSpPr>
        <p:spPr>
          <a:xfrm>
            <a:off x="5181187" y="3727977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Methodologies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2" name="Content Placeholder 19"/>
          <p:cNvSpPr txBox="1">
            <a:spLocks/>
          </p:cNvSpPr>
          <p:nvPr/>
        </p:nvSpPr>
        <p:spPr>
          <a:xfrm>
            <a:off x="865012" y="4771463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Performance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13" name="Content Placeholder 20"/>
          <p:cNvSpPr txBox="1">
            <a:spLocks/>
          </p:cNvSpPr>
          <p:nvPr/>
        </p:nvSpPr>
        <p:spPr>
          <a:xfrm>
            <a:off x="7338245" y="4795310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Training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4" name="Content Placeholder 21"/>
          <p:cNvSpPr txBox="1">
            <a:spLocks/>
          </p:cNvSpPr>
          <p:nvPr/>
        </p:nvSpPr>
        <p:spPr>
          <a:xfrm>
            <a:off x="9495303" y="4790888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Innovation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5" name="Content Placeholder 22"/>
          <p:cNvSpPr txBox="1">
            <a:spLocks/>
          </p:cNvSpPr>
          <p:nvPr/>
        </p:nvSpPr>
        <p:spPr>
          <a:xfrm>
            <a:off x="3024083" y="4779797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Service Virtualisation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6" name="Content Placeholder 23"/>
          <p:cNvSpPr txBox="1">
            <a:spLocks/>
          </p:cNvSpPr>
          <p:nvPr/>
        </p:nvSpPr>
        <p:spPr>
          <a:xfrm>
            <a:off x="5176102" y="4790888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Cloud</a:t>
            </a:r>
            <a:endParaRPr lang="en-AU" dirty="0">
              <a:solidFill>
                <a:srgbClr val="DDF0F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57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22</a:t>
            </a:fld>
            <a:endParaRPr lang="en-AU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-50510" y="3833317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Time &amp; Material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2201882" y="3826993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Outcome Based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4385646" y="3837808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Fixed </a:t>
            </a:r>
            <a:br>
              <a:rPr lang="en-AU" sz="3600" dirty="0"/>
            </a:br>
            <a:r>
              <a:rPr lang="en-AU" sz="3600" dirty="0"/>
              <a:t>Price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536698" y="3826994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Managed Services</a:t>
            </a:r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831850" y="-1169388"/>
            <a:ext cx="10515600" cy="2852737"/>
          </a:xfrm>
        </p:spPr>
        <p:txBody>
          <a:bodyPr/>
          <a:lstStyle/>
          <a:p>
            <a:r>
              <a:rPr lang="en-AU" dirty="0"/>
              <a:t>Engagements</a:t>
            </a: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8831376" y="3833317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Blended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18" y="2470191"/>
            <a:ext cx="1811126" cy="1399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63" y="2450399"/>
            <a:ext cx="1781475" cy="13765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18" y="2467935"/>
            <a:ext cx="1827429" cy="14121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39" y="2450399"/>
            <a:ext cx="1827428" cy="14121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086" y="2450399"/>
            <a:ext cx="1789484" cy="1382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48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23</a:t>
            </a:fld>
            <a:endParaRPr lang="en-AU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-50510" y="3833317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On </a:t>
            </a:r>
            <a:br>
              <a:rPr lang="en-AU" sz="3600" dirty="0"/>
            </a:br>
            <a:r>
              <a:rPr lang="en-AU" sz="3600" dirty="0"/>
              <a:t>Shore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2201882" y="3826993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Near </a:t>
            </a:r>
            <a:br>
              <a:rPr lang="en-AU" sz="3600" dirty="0"/>
            </a:br>
            <a:r>
              <a:rPr lang="en-AU" sz="3600" dirty="0"/>
              <a:t>Shore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4572079" y="3837808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Off </a:t>
            </a:r>
            <a:br>
              <a:rPr lang="en-AU" sz="3600" dirty="0"/>
            </a:br>
            <a:r>
              <a:rPr lang="en-AU" sz="3600" dirty="0"/>
              <a:t>Shore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581088" y="3826994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Hybrid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897" y="2172292"/>
            <a:ext cx="1951798" cy="1379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83" y="2102486"/>
            <a:ext cx="2149367" cy="15188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2" y="2016482"/>
            <a:ext cx="2157710" cy="15247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42" y="2138942"/>
            <a:ext cx="1285480" cy="1279829"/>
          </a:xfrm>
          <a:prstGeom prst="rect">
            <a:avLst/>
          </a:prstGeom>
        </p:spPr>
      </p:pic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831850" y="-1169388"/>
            <a:ext cx="10515600" cy="2852737"/>
          </a:xfrm>
        </p:spPr>
        <p:txBody>
          <a:bodyPr/>
          <a:lstStyle/>
          <a:p>
            <a:r>
              <a:rPr lang="en-AU" dirty="0" smtClean="0"/>
              <a:t>Delivery</a:t>
            </a:r>
            <a:endParaRPr lang="en-AU" dirty="0"/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8760352" y="3833317"/>
            <a:ext cx="328957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/>
              <a:t>Crowd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67" y="2300068"/>
            <a:ext cx="1619543" cy="12514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39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Methodologies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03" y="3575710"/>
            <a:ext cx="1702286" cy="1315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7" y="3496881"/>
            <a:ext cx="1804300" cy="1394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89" y="3553478"/>
            <a:ext cx="1800853" cy="13915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69" y="3575710"/>
            <a:ext cx="1743315" cy="1347107"/>
          </a:xfrm>
          <a:prstGeom prst="rect">
            <a:avLst/>
          </a:prstGeom>
        </p:spPr>
      </p:pic>
      <p:sp>
        <p:nvSpPr>
          <p:cNvPr id="13" name="Title 5"/>
          <p:cNvSpPr txBox="1">
            <a:spLocks/>
          </p:cNvSpPr>
          <p:nvPr/>
        </p:nvSpPr>
        <p:spPr>
          <a:xfrm>
            <a:off x="987261" y="4468317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Agile</a:t>
            </a: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3507282" y="4468313"/>
            <a:ext cx="246446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Traditional</a:t>
            </a: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6314989" y="4468312"/>
            <a:ext cx="213703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Hybrid</a:t>
            </a:r>
          </a:p>
        </p:txBody>
      </p:sp>
      <p:sp>
        <p:nvSpPr>
          <p:cNvPr id="16" name="Title 5"/>
          <p:cNvSpPr txBox="1">
            <a:spLocks/>
          </p:cNvSpPr>
          <p:nvPr/>
        </p:nvSpPr>
        <p:spPr>
          <a:xfrm>
            <a:off x="8654581" y="4468312"/>
            <a:ext cx="269309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Planit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55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25</a:t>
            </a:fld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Continuous Integration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99"/>
          <a:stretch/>
        </p:blipFill>
        <p:spPr>
          <a:xfrm>
            <a:off x="1515752" y="3338916"/>
            <a:ext cx="1443039" cy="1284643"/>
          </a:xfrm>
          <a:prstGeom prst="rect">
            <a:avLst/>
          </a:prstGeo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987261" y="4468317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Integration Daily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3507282" y="4468313"/>
            <a:ext cx="246446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Solve Problems Quickly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314989" y="4468312"/>
            <a:ext cx="213703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Automate Build</a:t>
            </a: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8544049" y="4468312"/>
            <a:ext cx="269309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Automate Deployment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r="16312"/>
          <a:stretch/>
        </p:blipFill>
        <p:spPr>
          <a:xfrm>
            <a:off x="4095276" y="3351904"/>
            <a:ext cx="1288503" cy="127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r="17131"/>
          <a:stretch/>
        </p:blipFill>
        <p:spPr>
          <a:xfrm>
            <a:off x="6717302" y="3348681"/>
            <a:ext cx="1278257" cy="12748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r="15329"/>
          <a:stretch/>
        </p:blipFill>
        <p:spPr>
          <a:xfrm>
            <a:off x="9180433" y="3330129"/>
            <a:ext cx="1384594" cy="12934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62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5" b="30200"/>
          <a:stretch/>
        </p:blipFill>
        <p:spPr>
          <a:xfrm>
            <a:off x="533403" y="3047999"/>
            <a:ext cx="10722140" cy="303711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26</a:t>
            </a:fld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DevOps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82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27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1" y="-104447"/>
            <a:ext cx="8607812" cy="1763413"/>
          </a:xfrm>
        </p:spPr>
        <p:txBody>
          <a:bodyPr/>
          <a:lstStyle/>
          <a:p>
            <a:r>
              <a:rPr lang="en-AU" dirty="0"/>
              <a:t>Functional Testing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838201" y="5523267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Strategy</a:t>
            </a:r>
            <a:endParaRPr lang="en-AU" sz="28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662221" y="5523267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Process Improvement</a:t>
            </a:r>
            <a:endParaRPr lang="en-AU" sz="2800" dirty="0"/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6660355" y="5523266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Execution</a:t>
            </a:r>
            <a:endParaRPr lang="en-AU" sz="2800" dirty="0"/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9224508" y="5484969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Design</a:t>
            </a:r>
            <a:endParaRPr lang="en-AU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0" y="4825752"/>
            <a:ext cx="1106291" cy="7817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22" y="4896542"/>
            <a:ext cx="1061083" cy="749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65" y="4925437"/>
            <a:ext cx="928108" cy="655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636" y="4804347"/>
            <a:ext cx="1184858" cy="8372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7" y="1789301"/>
            <a:ext cx="1934969" cy="1495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402" y="2056183"/>
            <a:ext cx="1493342" cy="1153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11" y="1937426"/>
            <a:ext cx="1750102" cy="1352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40" y="2056183"/>
            <a:ext cx="1639041" cy="12665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41" y="1937426"/>
            <a:ext cx="1691910" cy="1307385"/>
          </a:xfrm>
          <a:prstGeom prst="rect">
            <a:avLst/>
          </a:prstGeom>
        </p:spPr>
      </p:pic>
      <p:sp>
        <p:nvSpPr>
          <p:cNvPr id="18" name="Title 5"/>
          <p:cNvSpPr txBox="1">
            <a:spLocks/>
          </p:cNvSpPr>
          <p:nvPr/>
        </p:nvSpPr>
        <p:spPr>
          <a:xfrm>
            <a:off x="70043" y="3279502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Component</a:t>
            </a:r>
          </a:p>
          <a:p>
            <a:pPr algn="ctr"/>
            <a:r>
              <a:rPr lang="en-AU" sz="2400" dirty="0"/>
              <a:t>Testing</a:t>
            </a:r>
            <a:endParaRPr lang="en-AU" sz="2800" dirty="0"/>
          </a:p>
        </p:txBody>
      </p:sp>
      <p:sp>
        <p:nvSpPr>
          <p:cNvPr id="19" name="Title 5"/>
          <p:cNvSpPr txBox="1">
            <a:spLocks/>
          </p:cNvSpPr>
          <p:nvPr/>
        </p:nvSpPr>
        <p:spPr>
          <a:xfrm>
            <a:off x="2388793" y="3322715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User Acceptance</a:t>
            </a:r>
          </a:p>
          <a:p>
            <a:pPr algn="ctr"/>
            <a:r>
              <a:rPr lang="en-AU" sz="2400" dirty="0"/>
              <a:t>Testing</a:t>
            </a:r>
            <a:endParaRPr lang="en-AU" sz="2800" dirty="0"/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4776396" y="3344928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System</a:t>
            </a:r>
          </a:p>
          <a:p>
            <a:pPr algn="ctr"/>
            <a:r>
              <a:rPr lang="en-AU" sz="2400" dirty="0"/>
              <a:t>Testing</a:t>
            </a:r>
            <a:endParaRPr lang="en-AU" sz="2800" dirty="0"/>
          </a:p>
        </p:txBody>
      </p:sp>
      <p:sp>
        <p:nvSpPr>
          <p:cNvPr id="21" name="Title 5"/>
          <p:cNvSpPr txBox="1">
            <a:spLocks/>
          </p:cNvSpPr>
          <p:nvPr/>
        </p:nvSpPr>
        <p:spPr>
          <a:xfrm>
            <a:off x="7093387" y="3348092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Regression</a:t>
            </a:r>
          </a:p>
          <a:p>
            <a:pPr algn="ctr"/>
            <a:r>
              <a:rPr lang="en-AU" sz="2400" dirty="0"/>
              <a:t>Testing</a:t>
            </a:r>
            <a:endParaRPr lang="en-AU" sz="2800" dirty="0"/>
          </a:p>
        </p:txBody>
      </p:sp>
      <p:sp>
        <p:nvSpPr>
          <p:cNvPr id="22" name="Title 5"/>
          <p:cNvSpPr txBox="1">
            <a:spLocks/>
          </p:cNvSpPr>
          <p:nvPr/>
        </p:nvSpPr>
        <p:spPr>
          <a:xfrm>
            <a:off x="9515698" y="3360595"/>
            <a:ext cx="2318750" cy="1050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Integration</a:t>
            </a:r>
          </a:p>
          <a:p>
            <a:pPr algn="ctr"/>
            <a:r>
              <a:rPr lang="en-AU" sz="2400" dirty="0"/>
              <a:t>Testing</a:t>
            </a:r>
            <a:endParaRPr lang="en-AU" sz="28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38201" y="4572000"/>
            <a:ext cx="10443357" cy="0"/>
          </a:xfrm>
          <a:prstGeom prst="line">
            <a:avLst/>
          </a:prstGeom>
          <a:ln>
            <a:solidFill>
              <a:srgbClr val="DDF0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79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28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Automation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352261" y="4341317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Understanding Goals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2745283" y="4341313"/>
            <a:ext cx="1918706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Tool Selection &amp; POC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4663989" y="4341312"/>
            <a:ext cx="2200234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ROI Calculation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639049" y="4341312"/>
            <a:ext cx="269309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Framework &amp; Implementation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8938012" y="4341311"/>
            <a:ext cx="269309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Maturity &amp; Improvement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24"/>
          <a:stretch/>
        </p:blipFill>
        <p:spPr>
          <a:xfrm>
            <a:off x="838201" y="3410532"/>
            <a:ext cx="1301314" cy="12479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8"/>
          <a:stretch/>
        </p:blipFill>
        <p:spPr>
          <a:xfrm>
            <a:off x="2951472" y="3410532"/>
            <a:ext cx="1388614" cy="12479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82"/>
          <a:stretch/>
        </p:blipFill>
        <p:spPr>
          <a:xfrm>
            <a:off x="5221173" y="3410532"/>
            <a:ext cx="1108201" cy="12479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9"/>
          <a:stretch/>
        </p:blipFill>
        <p:spPr>
          <a:xfrm>
            <a:off x="7294534" y="3410532"/>
            <a:ext cx="1311896" cy="12479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68"/>
          <a:stretch/>
        </p:blipFill>
        <p:spPr>
          <a:xfrm>
            <a:off x="9784360" y="3410532"/>
            <a:ext cx="1034129" cy="12479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92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29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Performance Testing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987261" y="4468317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Risk Assessment &amp; Planning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507282" y="4468313"/>
            <a:ext cx="246446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Performance Tool Advice &amp; Provision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6314989" y="4468312"/>
            <a:ext cx="213703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Performance Test Execution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8544049" y="4468312"/>
            <a:ext cx="269309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Performance Monitoring &amp; Reporting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29"/>
          <a:stretch/>
        </p:blipFill>
        <p:spPr>
          <a:xfrm>
            <a:off x="1477022" y="3400997"/>
            <a:ext cx="1337276" cy="12204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99"/>
          <a:stretch/>
        </p:blipFill>
        <p:spPr>
          <a:xfrm>
            <a:off x="3997043" y="3400997"/>
            <a:ext cx="1370907" cy="1220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" r="45304"/>
          <a:stretch/>
        </p:blipFill>
        <p:spPr>
          <a:xfrm>
            <a:off x="6918784" y="3400997"/>
            <a:ext cx="786857" cy="12170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817" y="3400997"/>
            <a:ext cx="1575004" cy="12170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0788" y="191626"/>
            <a:ext cx="10515600" cy="2852737"/>
          </a:xfrm>
        </p:spPr>
        <p:txBody>
          <a:bodyPr/>
          <a:lstStyle/>
          <a:p>
            <a:r>
              <a:rPr lang="en-AU" dirty="0" smtClean="0"/>
              <a:t>Background 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idx="1"/>
          </p:nvPr>
        </p:nvSpPr>
        <p:spPr>
          <a:xfrm>
            <a:off x="760788" y="1886056"/>
            <a:ext cx="11143346" cy="3665658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Woodside </a:t>
            </a:r>
            <a:r>
              <a:rPr lang="en-AU" dirty="0">
                <a:solidFill>
                  <a:schemeClr val="bg1"/>
                </a:solidFill>
              </a:rPr>
              <a:t>Energy are looking for an independent expert assessment of Woodside Energy’s current test efforts with a particular emphasis on efficiency, industry best practice and developing a Testing Centre of Excellence</a:t>
            </a:r>
            <a:r>
              <a:rPr lang="en-AU" dirty="0" smtClean="0">
                <a:solidFill>
                  <a:schemeClr val="bg1"/>
                </a:solidFill>
              </a:rPr>
              <a:t>.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Planit believe that the best way forward would be to conduct a TPO (Test Process Optimisation) and review, which will assess, Woodside Energy’s Test processes, people and procedures through a recognised framework and plot Woodside Energy against the Test Maturity Model.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3</a:t>
            </a:fld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9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30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Virtualisation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11" y="3221077"/>
            <a:ext cx="1621097" cy="1252666"/>
          </a:xfrm>
          <a:prstGeom prst="rect">
            <a:avLst/>
          </a:prstGeo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987261" y="4468317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Remove Bottlenecks from Test Environments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3507282" y="4468313"/>
            <a:ext cx="246446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Reduce 3</a:t>
            </a:r>
            <a:r>
              <a:rPr lang="en-AU" sz="2400" baseline="30000" dirty="0"/>
              <a:t>rd</a:t>
            </a:r>
            <a:r>
              <a:rPr lang="en-AU" sz="2400" dirty="0"/>
              <a:t> Party Platform Reliance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314989" y="4468312"/>
            <a:ext cx="213703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Shift Left: Start Testing Sooner</a:t>
            </a:r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8544049" y="4468312"/>
            <a:ext cx="269309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Gain Full Control of Your Test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33"/>
          <a:stretch/>
        </p:blipFill>
        <p:spPr>
          <a:xfrm>
            <a:off x="4139513" y="3221077"/>
            <a:ext cx="1313724" cy="12522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r="16148"/>
          <a:stretch/>
        </p:blipFill>
        <p:spPr>
          <a:xfrm>
            <a:off x="6747546" y="3221077"/>
            <a:ext cx="1271917" cy="1252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r="12052"/>
          <a:stretch/>
        </p:blipFill>
        <p:spPr>
          <a:xfrm>
            <a:off x="9238886" y="3221077"/>
            <a:ext cx="1303417" cy="1247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751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31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TMaaS</a:t>
            </a:r>
            <a:endParaRPr lang="en-AU" dirty="0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987261" y="4468317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Global</a:t>
            </a:r>
            <a:br>
              <a:rPr lang="en-AU" sz="2400" dirty="0"/>
            </a:br>
            <a:r>
              <a:rPr lang="en-AU" sz="2400" dirty="0"/>
              <a:t> Access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507282" y="4468313"/>
            <a:ext cx="246446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Best Practice Workflow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6314989" y="4468312"/>
            <a:ext cx="213703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Traditional &amp; Agile Supported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8654581" y="4468312"/>
            <a:ext cx="269309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Level 1-3 </a:t>
            </a:r>
            <a:br>
              <a:rPr lang="en-AU" sz="2400" dirty="0"/>
            </a:br>
            <a:r>
              <a:rPr lang="en-AU" sz="2400" dirty="0"/>
              <a:t>Support &amp; Training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21" y="3315215"/>
            <a:ext cx="1750077" cy="1236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272" y="3315215"/>
            <a:ext cx="1750076" cy="1236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29" y="3317447"/>
            <a:ext cx="1746918" cy="12344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663" y="3388758"/>
            <a:ext cx="1646004" cy="1163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0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32</a:t>
            </a:fld>
            <a:endParaRPr lang="en-AU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Cloud Offerings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40008" r="57977" b="40947"/>
          <a:stretch/>
        </p:blipFill>
        <p:spPr>
          <a:xfrm>
            <a:off x="470646" y="2486998"/>
            <a:ext cx="2776399" cy="1896744"/>
          </a:xfrm>
        </p:spPr>
      </p:pic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9" t="38537" r="23688" b="40947"/>
          <a:stretch/>
        </p:blipFill>
        <p:spPr>
          <a:xfrm>
            <a:off x="3368070" y="2380110"/>
            <a:ext cx="2810644" cy="2124655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t="19584" r="58641" b="60130"/>
          <a:stretch/>
        </p:blipFill>
        <p:spPr>
          <a:xfrm>
            <a:off x="6299740" y="2292705"/>
            <a:ext cx="2548426" cy="1889330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3" t="19584" r="23688" b="59899"/>
          <a:stretch/>
        </p:blipFill>
        <p:spPr>
          <a:xfrm>
            <a:off x="9100795" y="2317714"/>
            <a:ext cx="2620559" cy="1891215"/>
          </a:xfrm>
          <a:prstGeom prst="rect">
            <a:avLst/>
          </a:prstGeom>
        </p:spPr>
      </p:pic>
      <p:sp>
        <p:nvSpPr>
          <p:cNvPr id="14" name="Title 5"/>
          <p:cNvSpPr txBox="1">
            <a:spLocks/>
          </p:cNvSpPr>
          <p:nvPr/>
        </p:nvSpPr>
        <p:spPr>
          <a:xfrm>
            <a:off x="646940" y="3937284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 err="1"/>
              <a:t>TMaaS</a:t>
            </a:r>
            <a:endParaRPr lang="en-AU" sz="2400" dirty="0"/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3518804" y="3876471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 err="1"/>
              <a:t>PERFaaS</a:t>
            </a:r>
            <a:endParaRPr lang="en-AU" sz="2400" dirty="0"/>
          </a:p>
        </p:txBody>
      </p:sp>
      <p:sp>
        <p:nvSpPr>
          <p:cNvPr id="16" name="Title 5"/>
          <p:cNvSpPr txBox="1">
            <a:spLocks/>
          </p:cNvSpPr>
          <p:nvPr/>
        </p:nvSpPr>
        <p:spPr>
          <a:xfrm>
            <a:off x="6429448" y="3887214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 err="1"/>
              <a:t>SVaaS</a:t>
            </a:r>
            <a:endParaRPr lang="en-AU" sz="2400" dirty="0"/>
          </a:p>
        </p:txBody>
      </p:sp>
      <p:sp>
        <p:nvSpPr>
          <p:cNvPr id="17" name="Title 5"/>
          <p:cNvSpPr txBox="1">
            <a:spLocks/>
          </p:cNvSpPr>
          <p:nvPr/>
        </p:nvSpPr>
        <p:spPr>
          <a:xfrm>
            <a:off x="9252675" y="3876470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 err="1"/>
              <a:t>APMaaS</a:t>
            </a:r>
            <a:endParaRPr lang="en-AU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09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33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Training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987261" y="4468317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Experience Expert Trainers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507282" y="4468313"/>
            <a:ext cx="246446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Practical Learning Outcomes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6314989" y="4468312"/>
            <a:ext cx="213703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Industry Leading Pass Rates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8654581" y="4468312"/>
            <a:ext cx="269309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Accredited Courses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01" y="3227638"/>
            <a:ext cx="1944118" cy="13738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1" y="3243600"/>
            <a:ext cx="1921531" cy="1357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17" y="3128892"/>
            <a:ext cx="1895449" cy="1339420"/>
          </a:xfrm>
          <a:prstGeom prst="rect">
            <a:avLst/>
          </a:prstGeom>
        </p:spPr>
      </p:pic>
      <p:pic>
        <p:nvPicPr>
          <p:cNvPr id="14" name="Picture 3" descr="C:\Users\asimister\AppData\Local\Microsoft\Windows\Temporary Internet Files\Content.Outlook\4FC1VHA7\Training-Logos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3" b="49193"/>
          <a:stretch/>
        </p:blipFill>
        <p:spPr bwMode="auto">
          <a:xfrm>
            <a:off x="838201" y="455180"/>
            <a:ext cx="8970431" cy="88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65" y="3226508"/>
            <a:ext cx="1779339" cy="13749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52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34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Innovation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987261" y="4468317"/>
            <a:ext cx="2316798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Internet of Things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507282" y="4468313"/>
            <a:ext cx="246446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DevOps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6314989" y="4468312"/>
            <a:ext cx="213703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Cloud Tool Chain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8544049" y="4468312"/>
            <a:ext cx="2693093" cy="1763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400" dirty="0"/>
              <a:t>Self Service </a:t>
            </a:r>
          </a:p>
          <a:p>
            <a:pPr algn="ctr"/>
            <a:r>
              <a:rPr lang="en-AU" sz="2400" dirty="0"/>
              <a:t>Portal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74" y="3375269"/>
            <a:ext cx="1845078" cy="13038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35" y="3367386"/>
            <a:ext cx="1845078" cy="13038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68" y="3341948"/>
            <a:ext cx="1939383" cy="13704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83" y="3161479"/>
            <a:ext cx="2268483" cy="1603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078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1850" y="239753"/>
            <a:ext cx="10515600" cy="2852737"/>
          </a:xfrm>
        </p:spPr>
        <p:txBody>
          <a:bodyPr/>
          <a:lstStyle/>
          <a:p>
            <a:r>
              <a:rPr lang="en-AU" dirty="0" smtClean="0"/>
              <a:t>Case Study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35</a:t>
            </a:fld>
            <a:endParaRPr lang="en-AU"/>
          </a:p>
        </p:txBody>
      </p:sp>
      <p:sp>
        <p:nvSpPr>
          <p:cNvPr id="6" name="Content Placeholder 19"/>
          <p:cNvSpPr txBox="1">
            <a:spLocks/>
          </p:cNvSpPr>
          <p:nvPr/>
        </p:nvSpPr>
        <p:spPr>
          <a:xfrm>
            <a:off x="1027851" y="3696026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Client Drivers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10" name="Content Placeholder 22"/>
          <p:cNvSpPr txBox="1">
            <a:spLocks/>
          </p:cNvSpPr>
          <p:nvPr/>
        </p:nvSpPr>
        <p:spPr>
          <a:xfrm>
            <a:off x="3186922" y="3704360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Client Scope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1" name="Content Placeholder 23"/>
          <p:cNvSpPr txBox="1">
            <a:spLocks/>
          </p:cNvSpPr>
          <p:nvPr/>
        </p:nvSpPr>
        <p:spPr>
          <a:xfrm>
            <a:off x="5344026" y="3715451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Client Outcome</a:t>
            </a:r>
            <a:endParaRPr lang="en-AU" dirty="0">
              <a:solidFill>
                <a:srgbClr val="DDF0F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9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55223"/>
            <a:ext cx="5181600" cy="412174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Increasingly complex business processes </a:t>
            </a:r>
            <a:br>
              <a:rPr lang="en-AU" dirty="0"/>
            </a:br>
            <a:r>
              <a:rPr lang="en-AU" dirty="0"/>
              <a:t>and systems</a:t>
            </a:r>
          </a:p>
          <a:p>
            <a:pPr lvl="2"/>
            <a:r>
              <a:rPr lang="en-AU" dirty="0"/>
              <a:t>long time to competence, more complicated products to deal with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dirty="0"/>
              <a:t>Increasing focus on costs</a:t>
            </a:r>
          </a:p>
          <a:p>
            <a:pPr lvl="2"/>
            <a:r>
              <a:rPr lang="en-AU" dirty="0"/>
              <a:t>cost management challenges in scale, efficiency, ROI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dirty="0"/>
              <a:t>Constant change</a:t>
            </a:r>
          </a:p>
          <a:p>
            <a:pPr lvl="2"/>
            <a:r>
              <a:rPr lang="en-AU" dirty="0"/>
              <a:t>Systems, processes, products</a:t>
            </a:r>
          </a:p>
          <a:p>
            <a:pPr lvl="2"/>
            <a:r>
              <a:rPr lang="en-AU" dirty="0"/>
              <a:t>customer expectations</a:t>
            </a:r>
          </a:p>
          <a:p>
            <a:pPr lvl="2"/>
            <a:r>
              <a:rPr lang="en-AU" dirty="0"/>
              <a:t>must ensure process consistency and accuracy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dirty="0"/>
              <a:t>High compliance requirements</a:t>
            </a:r>
          </a:p>
          <a:p>
            <a:pPr lvl="2"/>
            <a:r>
              <a:rPr lang="en-AU" dirty="0"/>
              <a:t>serious consequences of process error</a:t>
            </a:r>
          </a:p>
          <a:p>
            <a:pPr lvl="2"/>
            <a:r>
              <a:rPr lang="en-AU" dirty="0"/>
              <a:t>training can’t keep pace with the changes</a:t>
            </a:r>
          </a:p>
          <a:p>
            <a:pPr lvl="2"/>
            <a:r>
              <a:rPr lang="en-AU" dirty="0"/>
              <a:t>‘going by memory’ guarantees error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2055223"/>
            <a:ext cx="5181600" cy="41217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Context sensitive real-time guidance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Relevant to your point in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Simplify complexity,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Reduce training, errors, escalations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36</a:t>
            </a:fld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76500"/>
            <a:ext cx="10515600" cy="726776"/>
          </a:xfrm>
        </p:spPr>
        <p:txBody>
          <a:bodyPr/>
          <a:lstStyle/>
          <a:p>
            <a:r>
              <a:rPr lang="en-AU" sz="3200" dirty="0" err="1"/>
              <a:t>Panviva’s</a:t>
            </a:r>
            <a:r>
              <a:rPr lang="en-AU" sz="3200" dirty="0"/>
              <a:t> Drivers </a:t>
            </a:r>
          </a:p>
        </p:txBody>
      </p:sp>
      <p:pic>
        <p:nvPicPr>
          <p:cNvPr id="6" name="Picture 2" descr="C:\Documents and Settings\eherskovic.PANVIVA\Desktop\BPG_GPS-correct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02935" y="4018892"/>
            <a:ext cx="2686153" cy="20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55041" y="-75994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sz="3600" dirty="0"/>
              <a:t>Case Study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622844" y="93920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CBE9F9"/>
                </a:solidFill>
              </a:rPr>
              <a:t>Major transformation &amp; testing partnership  |  Gartner Cool Vendor Award</a:t>
            </a:r>
          </a:p>
          <a:p>
            <a:endParaRPr lang="en-AU" dirty="0">
              <a:solidFill>
                <a:srgbClr val="CBE9F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4" y="370338"/>
            <a:ext cx="2416841" cy="5921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7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541414"/>
            <a:ext cx="5005251" cy="362535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/>
              <a:t>Stable and less cumbersome codebase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/>
              <a:t>Extensible: for what we know now, more so what we don’t know yet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/>
              <a:t>All users globally are on same codebase, patch level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/>
              <a:t>Rapid development, rapid go to market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/>
              <a:t>Quick take-up, rapid integrations, multi-device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/>
              <a:t>Agnostic of end-user IT variations, consistent user experience</a:t>
            </a:r>
          </a:p>
          <a:p>
            <a:pPr algn="l"/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72200" y="1541414"/>
            <a:ext cx="5181600" cy="3625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Understood our vision, able to consult realities of 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Local skilled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Able to work as part of our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Cost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Flexible engagement model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869" y="408666"/>
            <a:ext cx="4648200" cy="726776"/>
          </a:xfrm>
        </p:spPr>
        <p:txBody>
          <a:bodyPr/>
          <a:lstStyle/>
          <a:p>
            <a:r>
              <a:rPr lang="en-AU" sz="3200" dirty="0"/>
              <a:t>Where </a:t>
            </a:r>
            <a:r>
              <a:rPr lang="en-AU" sz="3200" dirty="0" err="1"/>
              <a:t>Panviva</a:t>
            </a:r>
            <a:r>
              <a:rPr lang="en-AU" sz="3200" dirty="0"/>
              <a:t> needed to be and quickly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02531" y="208369"/>
            <a:ext cx="5251269" cy="726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sz="3200" dirty="0"/>
              <a:t>Partner Selection Criteria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5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Managed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10 fold increase in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81% Reduction in time to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50% Efficiency gains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Increase in release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Faster time to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Strengthened quality position with our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Reduced reliance on perm and specialist staff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38</a:t>
            </a:fld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Panviva</a:t>
            </a:r>
            <a:r>
              <a:rPr lang="en-AU" dirty="0"/>
              <a:t> Outcomes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04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39</a:t>
            </a:fld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312" y="-100207"/>
            <a:ext cx="12438345" cy="721499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695253" y="2402033"/>
            <a:ext cx="4293551" cy="2661445"/>
          </a:xfrm>
        </p:spPr>
        <p:txBody>
          <a:bodyPr>
            <a:normAutofit fontScale="90000"/>
          </a:bodyPr>
          <a:lstStyle/>
          <a:p>
            <a:r>
              <a:rPr lang="en-AU" sz="6000" dirty="0" smtClean="0"/>
              <a:t>Test Process Optimisation</a:t>
            </a:r>
            <a:br>
              <a:rPr lang="en-AU" sz="6000" dirty="0" smtClean="0"/>
            </a:br>
            <a:r>
              <a:rPr lang="en-AU" sz="6000" dirty="0" smtClean="0"/>
              <a:t>Overview</a:t>
            </a:r>
            <a:endParaRPr lang="en-AU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03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1850" y="239753"/>
            <a:ext cx="10515600" cy="2852737"/>
          </a:xfrm>
        </p:spPr>
        <p:txBody>
          <a:bodyPr/>
          <a:lstStyle/>
          <a:p>
            <a:r>
              <a:rPr lang="en-AU" dirty="0" smtClean="0"/>
              <a:t>Purpose &amp; Agenda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idx="1"/>
          </p:nvPr>
        </p:nvSpPr>
        <p:spPr>
          <a:xfrm>
            <a:off x="760788" y="1765795"/>
            <a:ext cx="11143346" cy="2182091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To provide context to who Planit are, why a TPO will provide the essential findings and roadmap that will help Woodside on their journey to a Testing Centre of Excellence.</a:t>
            </a:r>
            <a:endParaRPr lang="en-AU" dirty="0">
              <a:solidFill>
                <a:schemeClr val="bg1"/>
              </a:solidFill>
            </a:endParaRPr>
          </a:p>
          <a:p>
            <a:endParaRPr lang="en-AU" dirty="0" smtClean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4</a:t>
            </a:fld>
            <a:endParaRPr lang="en-AU" dirty="0"/>
          </a:p>
        </p:txBody>
      </p:sp>
      <p:sp>
        <p:nvSpPr>
          <p:cNvPr id="11" name="Content Placeholder 19">
            <a:hlinkClick r:id="rId3" action="ppaction://hlinksldjump"/>
          </p:cNvPr>
          <p:cNvSpPr txBox="1">
            <a:spLocks/>
          </p:cNvSpPr>
          <p:nvPr/>
        </p:nvSpPr>
        <p:spPr>
          <a:xfrm>
            <a:off x="831850" y="4268079"/>
            <a:ext cx="1342183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</a:rPr>
              <a:t>Company</a:t>
            </a:r>
          </a:p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</a:rPr>
              <a:t>Overview</a:t>
            </a:r>
          </a:p>
          <a:p>
            <a:pPr algn="ctr">
              <a:spcBef>
                <a:spcPts val="600"/>
              </a:spcBef>
            </a:pPr>
            <a:r>
              <a:rPr lang="en-AU" sz="1300" i="1" dirty="0" smtClean="0">
                <a:solidFill>
                  <a:schemeClr val="bg1"/>
                </a:solidFill>
              </a:rPr>
              <a:t>20 mins</a:t>
            </a:r>
          </a:p>
        </p:txBody>
      </p:sp>
      <p:sp>
        <p:nvSpPr>
          <p:cNvPr id="12" name="Content Placeholder 20"/>
          <p:cNvSpPr txBox="1">
            <a:spLocks/>
          </p:cNvSpPr>
          <p:nvPr/>
        </p:nvSpPr>
        <p:spPr>
          <a:xfrm>
            <a:off x="4084084" y="4268076"/>
            <a:ext cx="1443534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fontScale="92500"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TCoE Overview</a:t>
            </a:r>
          </a:p>
          <a:p>
            <a:pPr algn="ctr">
              <a:spcBef>
                <a:spcPts val="600"/>
              </a:spcBef>
            </a:pPr>
            <a:r>
              <a:rPr lang="en-AU" sz="1300" i="1" dirty="0" smtClean="0">
                <a:solidFill>
                  <a:schemeClr val="bg1"/>
                </a:solidFill>
              </a:rPr>
              <a:t>20 mins</a:t>
            </a:r>
            <a:endParaRPr lang="en-AU" sz="1300" i="1" dirty="0">
              <a:solidFill>
                <a:schemeClr val="bg1"/>
              </a:solidFill>
            </a:endParaRPr>
          </a:p>
        </p:txBody>
      </p:sp>
      <p:sp>
        <p:nvSpPr>
          <p:cNvPr id="13" name="Content Placeholder 21"/>
          <p:cNvSpPr txBox="1">
            <a:spLocks/>
          </p:cNvSpPr>
          <p:nvPr/>
        </p:nvSpPr>
        <p:spPr>
          <a:xfrm>
            <a:off x="7594359" y="4268075"/>
            <a:ext cx="152525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Question &amp; Answer </a:t>
            </a:r>
            <a:endParaRPr lang="en-AU" sz="1200" dirty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AU" sz="1200" i="1" dirty="0" smtClean="0">
                <a:solidFill>
                  <a:schemeClr val="bg1"/>
                </a:solidFill>
              </a:rPr>
              <a:t>30 mins</a:t>
            </a:r>
            <a:endParaRPr lang="en-AU" sz="1200" i="1" dirty="0">
              <a:solidFill>
                <a:schemeClr val="bg1"/>
              </a:solidFill>
            </a:endParaRPr>
          </a:p>
        </p:txBody>
      </p:sp>
      <p:sp>
        <p:nvSpPr>
          <p:cNvPr id="14" name="Content Placeholder 22"/>
          <p:cNvSpPr txBox="1">
            <a:spLocks/>
          </p:cNvSpPr>
          <p:nvPr/>
        </p:nvSpPr>
        <p:spPr>
          <a:xfrm>
            <a:off x="2456642" y="4268079"/>
            <a:ext cx="1396902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fontScale="92500"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TPO Overview</a:t>
            </a:r>
          </a:p>
          <a:p>
            <a:pPr algn="ctr">
              <a:spcBef>
                <a:spcPts val="600"/>
              </a:spcBef>
            </a:pPr>
            <a:r>
              <a:rPr lang="en-AU" sz="1300" i="1" dirty="0" smtClean="0">
                <a:solidFill>
                  <a:schemeClr val="bg1"/>
                </a:solidFill>
              </a:rPr>
              <a:t>20 mins</a:t>
            </a:r>
            <a:endParaRPr lang="en-AU" sz="1300" i="1" dirty="0">
              <a:solidFill>
                <a:schemeClr val="bg1"/>
              </a:solidFill>
            </a:endParaRPr>
          </a:p>
        </p:txBody>
      </p:sp>
      <p:sp>
        <p:nvSpPr>
          <p:cNvPr id="15" name="Content Placeholder 23"/>
          <p:cNvSpPr txBox="1">
            <a:spLocks/>
          </p:cNvSpPr>
          <p:nvPr/>
        </p:nvSpPr>
        <p:spPr>
          <a:xfrm>
            <a:off x="5778062" y="4268076"/>
            <a:ext cx="1446646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fontScale="92500"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Discovery Workshop</a:t>
            </a:r>
          </a:p>
          <a:p>
            <a:pPr algn="ctr">
              <a:spcBef>
                <a:spcPts val="600"/>
              </a:spcBef>
            </a:pPr>
            <a:r>
              <a:rPr lang="en-AU" sz="1300" i="1" dirty="0">
                <a:solidFill>
                  <a:schemeClr val="bg1"/>
                </a:solidFill>
              </a:rPr>
              <a:t>9</a:t>
            </a:r>
            <a:r>
              <a:rPr lang="en-AU" sz="1300" i="1" dirty="0" smtClean="0">
                <a:solidFill>
                  <a:schemeClr val="bg1"/>
                </a:solidFill>
              </a:rPr>
              <a:t>0 mins</a:t>
            </a:r>
            <a:endParaRPr lang="en-AU" sz="1300" i="1" dirty="0">
              <a:solidFill>
                <a:schemeClr val="bg1"/>
              </a:solidFill>
            </a:endParaRPr>
          </a:p>
        </p:txBody>
      </p:sp>
      <p:sp>
        <p:nvSpPr>
          <p:cNvPr id="16" name="Content Placeholder 23"/>
          <p:cNvSpPr txBox="1">
            <a:spLocks/>
          </p:cNvSpPr>
          <p:nvPr/>
        </p:nvSpPr>
        <p:spPr>
          <a:xfrm>
            <a:off x="9430036" y="4268077"/>
            <a:ext cx="1446646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Next Steps &amp; Close</a:t>
            </a:r>
          </a:p>
          <a:p>
            <a:pPr algn="ctr">
              <a:spcBef>
                <a:spcPts val="600"/>
              </a:spcBef>
            </a:pPr>
            <a:r>
              <a:rPr lang="en-AU" sz="1200" i="1" dirty="0" smtClean="0">
                <a:solidFill>
                  <a:schemeClr val="bg1"/>
                </a:solidFill>
              </a:rPr>
              <a:t>30 mins</a:t>
            </a:r>
            <a:endParaRPr lang="en-AU" sz="1200" i="1" dirty="0">
              <a:solidFill>
                <a:schemeClr val="bg1"/>
              </a:solidFill>
            </a:endParaRPr>
          </a:p>
        </p:txBody>
      </p:sp>
      <p:sp>
        <p:nvSpPr>
          <p:cNvPr id="18" name="Content Placeholder 19">
            <a:hlinkClick r:id="rId4" action="ppaction://hlinksldjump"/>
          </p:cNvPr>
          <p:cNvSpPr txBox="1">
            <a:spLocks/>
          </p:cNvSpPr>
          <p:nvPr/>
        </p:nvSpPr>
        <p:spPr>
          <a:xfrm>
            <a:off x="831850" y="3944685"/>
            <a:ext cx="6392858" cy="179446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200" i="1" dirty="0" smtClean="0">
                <a:solidFill>
                  <a:schemeClr val="bg1"/>
                </a:solidFill>
              </a:rPr>
              <a:t>Session 1 Tuesday 7</a:t>
            </a:r>
            <a:r>
              <a:rPr lang="en-AU" sz="1200" i="1" baseline="30000" dirty="0" smtClean="0">
                <a:solidFill>
                  <a:schemeClr val="bg1"/>
                </a:solidFill>
              </a:rPr>
              <a:t>th</a:t>
            </a:r>
            <a:r>
              <a:rPr lang="en-AU" sz="1200" i="1" dirty="0" smtClean="0">
                <a:solidFill>
                  <a:schemeClr val="bg1"/>
                </a:solidFill>
              </a:rPr>
              <a:t> March</a:t>
            </a:r>
          </a:p>
        </p:txBody>
      </p:sp>
      <p:sp>
        <p:nvSpPr>
          <p:cNvPr id="19" name="Content Placeholder 19">
            <a:hlinkClick r:id="rId4" action="ppaction://hlinksldjump"/>
          </p:cNvPr>
          <p:cNvSpPr txBox="1">
            <a:spLocks/>
          </p:cNvSpPr>
          <p:nvPr/>
        </p:nvSpPr>
        <p:spPr>
          <a:xfrm>
            <a:off x="7594359" y="3941068"/>
            <a:ext cx="3272633" cy="18306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200" i="1" dirty="0" smtClean="0">
                <a:solidFill>
                  <a:schemeClr val="bg1"/>
                </a:solidFill>
              </a:rPr>
              <a:t>Session 2 Wednesday 8</a:t>
            </a:r>
            <a:r>
              <a:rPr lang="en-AU" sz="1200" i="1" baseline="30000" dirty="0" smtClean="0">
                <a:solidFill>
                  <a:schemeClr val="bg1"/>
                </a:solidFill>
              </a:rPr>
              <a:t>th</a:t>
            </a:r>
            <a:r>
              <a:rPr lang="en-AU" sz="1200" i="1" dirty="0" smtClean="0">
                <a:solidFill>
                  <a:schemeClr val="bg1"/>
                </a:solidFill>
              </a:rPr>
              <a:t> March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117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7958"/>
            <a:ext cx="10515600" cy="4872336"/>
          </a:xfrm>
        </p:spPr>
        <p:txBody>
          <a:bodyPr>
            <a:normAutofit/>
          </a:bodyPr>
          <a:lstStyle/>
          <a:p>
            <a:r>
              <a:rPr lang="en-AU" sz="2200" dirty="0">
                <a:solidFill>
                  <a:srgbClr val="2DA7DF"/>
                </a:solidFill>
              </a:rPr>
              <a:t>A</a:t>
            </a:r>
            <a:r>
              <a:rPr lang="en-AU" sz="2200" dirty="0" smtClean="0">
                <a:solidFill>
                  <a:srgbClr val="2DA7DF"/>
                </a:solidFill>
              </a:rPr>
              <a:t>n </a:t>
            </a:r>
            <a:r>
              <a:rPr lang="en-AU" sz="2200" dirty="0">
                <a:solidFill>
                  <a:srgbClr val="2DA7DF"/>
                </a:solidFill>
              </a:rPr>
              <a:t>independent audit </a:t>
            </a:r>
            <a:r>
              <a:rPr lang="en-AU" sz="2200" dirty="0" smtClean="0">
                <a:solidFill>
                  <a:srgbClr val="2DA7DF"/>
                </a:solidFill>
              </a:rPr>
              <a:t>of </a:t>
            </a:r>
            <a:r>
              <a:rPr lang="en-AU" sz="2200" dirty="0">
                <a:solidFill>
                  <a:srgbClr val="2DA7DF"/>
                </a:solidFill>
              </a:rPr>
              <a:t>current testing practices both documented and being used and consider this against current testing best practices</a:t>
            </a:r>
            <a:r>
              <a:rPr lang="en-AU" sz="2200" dirty="0" smtClean="0">
                <a:solidFill>
                  <a:srgbClr val="2DA7DF"/>
                </a:solidFill>
              </a:rPr>
              <a:t>. Provides gap analysis between the as is to the target state ( Testing Centre of Excellence)</a:t>
            </a:r>
            <a:endParaRPr lang="en-AU" sz="2200" dirty="0">
              <a:solidFill>
                <a:srgbClr val="2DA7D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40</a:t>
            </a:fld>
            <a:endParaRPr lang="en-AU" dirty="0"/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-128238" y="4877564"/>
            <a:ext cx="2690217" cy="1453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>
                <a:solidFill>
                  <a:srgbClr val="2DA7DF"/>
                </a:solidFill>
              </a:rPr>
              <a:t>Scalable</a:t>
            </a: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2255370" y="4887835"/>
            <a:ext cx="2690217" cy="1453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>
                <a:solidFill>
                  <a:srgbClr val="2DA7DF"/>
                </a:solidFill>
              </a:rPr>
              <a:t>Repeatable</a:t>
            </a: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4713404" y="4872294"/>
            <a:ext cx="2690217" cy="1453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>
                <a:solidFill>
                  <a:srgbClr val="2DA7DF"/>
                </a:solidFill>
              </a:rPr>
              <a:t>Reliable</a:t>
            </a:r>
          </a:p>
        </p:txBody>
      </p:sp>
      <p:sp>
        <p:nvSpPr>
          <p:cNvPr id="16" name="Title 5"/>
          <p:cNvSpPr txBox="1">
            <a:spLocks/>
          </p:cNvSpPr>
          <p:nvPr/>
        </p:nvSpPr>
        <p:spPr>
          <a:xfrm>
            <a:off x="7132436" y="4874929"/>
            <a:ext cx="2690217" cy="1453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>
                <a:solidFill>
                  <a:srgbClr val="2DA7DF"/>
                </a:solidFill>
              </a:rPr>
              <a:t>Auditable</a:t>
            </a:r>
          </a:p>
        </p:txBody>
      </p:sp>
      <p:sp>
        <p:nvSpPr>
          <p:cNvPr id="17" name="Title 5"/>
          <p:cNvSpPr txBox="1">
            <a:spLocks/>
          </p:cNvSpPr>
          <p:nvPr/>
        </p:nvSpPr>
        <p:spPr>
          <a:xfrm>
            <a:off x="9577424" y="4877564"/>
            <a:ext cx="2690217" cy="1453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3600" dirty="0">
                <a:solidFill>
                  <a:srgbClr val="2DA7DF"/>
                </a:solidFill>
              </a:rPr>
              <a:t>Efficient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5" t="28599" r="5440" b="37788"/>
          <a:stretch/>
        </p:blipFill>
        <p:spPr>
          <a:xfrm>
            <a:off x="5161506" y="2768609"/>
            <a:ext cx="2175958" cy="22203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07" r="79899" b="39580"/>
          <a:stretch/>
        </p:blipFill>
        <p:spPr>
          <a:xfrm>
            <a:off x="19170" y="3189206"/>
            <a:ext cx="2053368" cy="16981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9" t="38683" r="29682" b="39580"/>
          <a:stretch/>
        </p:blipFill>
        <p:spPr>
          <a:xfrm>
            <a:off x="7510077" y="3133317"/>
            <a:ext cx="1864473" cy="17389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t="36069" r="54214" b="39954"/>
          <a:stretch/>
        </p:blipFill>
        <p:spPr>
          <a:xfrm>
            <a:off x="2600904" y="2926400"/>
            <a:ext cx="2112500" cy="19319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3" t="38010" r="2669" b="36443"/>
          <a:stretch/>
        </p:blipFill>
        <p:spPr>
          <a:xfrm>
            <a:off x="9848779" y="3177583"/>
            <a:ext cx="2134427" cy="188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Process Optimisation (TPO)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41</a:t>
            </a:fld>
            <a:endParaRPr lang="en-AU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5010539" y="1590820"/>
            <a:ext cx="6343261" cy="4637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400" dirty="0">
                <a:solidFill>
                  <a:srgbClr val="2DA7DF"/>
                </a:solidFill>
              </a:rPr>
              <a:t>Deliverables</a:t>
            </a:r>
          </a:p>
          <a:p>
            <a:endParaRPr lang="en-AU" sz="2600" dirty="0">
              <a:solidFill>
                <a:srgbClr val="2DA7DF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2DA7DF"/>
                </a:solidFill>
              </a:rPr>
              <a:t>Interview findings across </a:t>
            </a:r>
            <a:r>
              <a:rPr lang="en-AU" dirty="0" smtClean="0">
                <a:solidFill>
                  <a:srgbClr val="2DA7DF"/>
                </a:solidFill>
              </a:rPr>
              <a:t>key </a:t>
            </a:r>
            <a:r>
              <a:rPr lang="en-AU" dirty="0">
                <a:solidFill>
                  <a:srgbClr val="2DA7DF"/>
                </a:solidFill>
              </a:rPr>
              <a:t>areas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dirty="0">
              <a:solidFill>
                <a:srgbClr val="2DA7DF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2DA7DF"/>
                </a:solidFill>
              </a:rPr>
              <a:t>Current test maturity, target test maturity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dirty="0">
              <a:solidFill>
                <a:srgbClr val="2DA7DF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2DA7DF"/>
                </a:solidFill>
              </a:rPr>
              <a:t>Roadmap on how to achieve target state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dirty="0">
              <a:solidFill>
                <a:srgbClr val="2DA7DF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2DA7DF"/>
                </a:solidFill>
              </a:rPr>
              <a:t>Best Practice recommendations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dirty="0">
              <a:solidFill>
                <a:srgbClr val="2DA7DF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2DA7DF"/>
                </a:solidFill>
              </a:rPr>
              <a:t>Report with detailed findings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dirty="0">
              <a:solidFill>
                <a:srgbClr val="2DA7DF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2DA7DF"/>
                </a:solidFill>
              </a:rPr>
              <a:t>Next steps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dirty="0">
              <a:solidFill>
                <a:srgbClr val="2DA7DF"/>
              </a:solidFill>
            </a:endParaRPr>
          </a:p>
          <a:p>
            <a:pPr algn="l"/>
            <a:endParaRPr lang="en-A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0" y="1539551"/>
            <a:ext cx="3929743" cy="5863331"/>
            <a:chOff x="838200" y="1539551"/>
            <a:chExt cx="3929743" cy="4739951"/>
          </a:xfrm>
        </p:grpSpPr>
        <p:sp>
          <p:nvSpPr>
            <p:cNvPr id="9" name="Rectangle 8"/>
            <p:cNvSpPr/>
            <p:nvPr/>
          </p:nvSpPr>
          <p:spPr>
            <a:xfrm>
              <a:off x="942392" y="1688840"/>
              <a:ext cx="3732245" cy="457200"/>
            </a:xfrm>
            <a:prstGeom prst="rect">
              <a:avLst/>
            </a:prstGeom>
            <a:solidFill>
              <a:srgbClr val="CBE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Asses Maturity of Test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2392" y="2211353"/>
              <a:ext cx="3732245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Identify Future State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2392" y="3265700"/>
              <a:ext cx="3732245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Level Estimates and resources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2390" y="3788213"/>
              <a:ext cx="3732245" cy="457200"/>
            </a:xfrm>
            <a:prstGeom prst="rect">
              <a:avLst/>
            </a:prstGeom>
            <a:solidFill>
              <a:srgbClr val="CBE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Review Test Assets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2390" y="4310726"/>
              <a:ext cx="3732245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Best Practice review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2389" y="2743187"/>
              <a:ext cx="3732245" cy="457200"/>
            </a:xfrm>
            <a:prstGeom prst="rect">
              <a:avLst/>
            </a:prstGeom>
            <a:solidFill>
              <a:srgbClr val="CBE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Roadmap to achieve future state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38200" y="1539551"/>
              <a:ext cx="3929743" cy="473995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942389" y="5001210"/>
              <a:ext cx="373224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87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TPO Approach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42</a:t>
            </a:fld>
            <a:endParaRPr lang="en-AU" dirty="0"/>
          </a:p>
        </p:txBody>
      </p:sp>
      <p:graphicFrame>
        <p:nvGraphicFramePr>
          <p:cNvPr id="1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307943"/>
              </p:ext>
            </p:extLst>
          </p:nvPr>
        </p:nvGraphicFramePr>
        <p:xfrm>
          <a:off x="838200" y="1331976"/>
          <a:ext cx="10037064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 Arrow 13"/>
          <p:cNvSpPr/>
          <p:nvPr/>
        </p:nvSpPr>
        <p:spPr>
          <a:xfrm rot="5400000">
            <a:off x="1833041" y="1982841"/>
            <a:ext cx="309954" cy="3965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1808657" y="2901441"/>
            <a:ext cx="309954" cy="3965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5400000">
            <a:off x="1808657" y="3765537"/>
            <a:ext cx="309954" cy="3965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1808657" y="4737514"/>
            <a:ext cx="309954" cy="3965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02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Stakeholder interviews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43</a:t>
            </a:fld>
            <a:endParaRPr lang="en-AU" dirty="0"/>
          </a:p>
        </p:txBody>
      </p:sp>
      <p:sp>
        <p:nvSpPr>
          <p:cNvPr id="7" name="Oval 6"/>
          <p:cNvSpPr/>
          <p:nvPr/>
        </p:nvSpPr>
        <p:spPr>
          <a:xfrm>
            <a:off x="3630129" y="1642641"/>
            <a:ext cx="4354174" cy="4120914"/>
          </a:xfrm>
          <a:prstGeom prst="ellipse">
            <a:avLst/>
          </a:prstGeom>
          <a:solidFill>
            <a:srgbClr val="0064A2"/>
          </a:solidFill>
          <a:ln>
            <a:noFill/>
          </a:ln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8928216" y="1193291"/>
            <a:ext cx="2579439" cy="4493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600" i="1" dirty="0" smtClean="0">
                <a:solidFill>
                  <a:srgbClr val="2DA7DF"/>
                </a:solidFill>
              </a:rPr>
              <a:t>“All relevant stakeholders are interviewed to gain a holistic perspective of the current state.”</a:t>
            </a:r>
          </a:p>
        </p:txBody>
      </p:sp>
      <p:sp>
        <p:nvSpPr>
          <p:cNvPr id="9" name="Oval 8"/>
          <p:cNvSpPr/>
          <p:nvPr/>
        </p:nvSpPr>
        <p:spPr>
          <a:xfrm>
            <a:off x="5093277" y="3039238"/>
            <a:ext cx="1427878" cy="13513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NZ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endParaRPr lang="en-NZ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259044" y="1193291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78886" y="1306713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Assurance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77053" y="2309199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96895" y="2422621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Management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028438" y="2277752"/>
            <a:ext cx="1427878" cy="1351384"/>
            <a:chOff x="6657318" y="3289251"/>
            <a:chExt cx="1715910" cy="1623986"/>
          </a:xfrm>
        </p:grpSpPr>
        <p:sp>
          <p:nvSpPr>
            <p:cNvPr id="15" name="Oval 14"/>
            <p:cNvSpPr/>
            <p:nvPr/>
          </p:nvSpPr>
          <p:spPr>
            <a:xfrm>
              <a:off x="6657318" y="3289251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801334" y="3425552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Subject </a:t>
              </a:r>
            </a:p>
            <a:p>
              <a:pPr algn="ctr"/>
              <a:r>
                <a:rPr lang="en-NZ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Matter Expert</a:t>
              </a:r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Oval 16"/>
          <p:cNvSpPr/>
          <p:nvPr/>
        </p:nvSpPr>
        <p:spPr>
          <a:xfrm>
            <a:off x="4248417" y="4825579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68259" y="4939001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Vendors</a:t>
            </a:r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85365" y="4781184"/>
            <a:ext cx="1427878" cy="1351384"/>
            <a:chOff x="5799541" y="5042642"/>
            <a:chExt cx="1715910" cy="1623986"/>
          </a:xfrm>
        </p:grpSpPr>
        <p:sp>
          <p:nvSpPr>
            <p:cNvPr id="20" name="Oval 19"/>
            <p:cNvSpPr/>
            <p:nvPr/>
          </p:nvSpPr>
          <p:spPr>
            <a:xfrm>
              <a:off x="5799541" y="5042642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943557" y="5178943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Budget Holder</a:t>
              </a:r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85365" y="1193291"/>
            <a:ext cx="1427878" cy="1351384"/>
            <a:chOff x="5799541" y="1556792"/>
            <a:chExt cx="1715910" cy="1623986"/>
          </a:xfrm>
        </p:grpSpPr>
        <p:sp>
          <p:nvSpPr>
            <p:cNvPr id="23" name="Oval 22"/>
            <p:cNvSpPr/>
            <p:nvPr/>
          </p:nvSpPr>
          <p:spPr>
            <a:xfrm>
              <a:off x="5799541" y="1556792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958448" y="1693094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  <a:endParaRPr lang="en-NZ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5015128" y="2953444"/>
            <a:ext cx="1584176" cy="149930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600" b="1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42257" y="3825911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162099" y="3939333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049821" y="3825911"/>
            <a:ext cx="1427878" cy="1351384"/>
            <a:chOff x="5799541" y="5042642"/>
            <a:chExt cx="1715910" cy="1623986"/>
          </a:xfrm>
        </p:grpSpPr>
        <p:sp>
          <p:nvSpPr>
            <p:cNvPr id="29" name="Oval 28"/>
            <p:cNvSpPr/>
            <p:nvPr/>
          </p:nvSpPr>
          <p:spPr>
            <a:xfrm>
              <a:off x="5799541" y="5042642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943557" y="5178943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</a:t>
              </a:r>
            </a:p>
            <a:p>
              <a:pPr algn="ctr"/>
              <a:r>
                <a:rPr lang="en-NZ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Usual</a:t>
              </a:r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9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75" y="375117"/>
            <a:ext cx="10515600" cy="726776"/>
          </a:xfrm>
        </p:spPr>
        <p:txBody>
          <a:bodyPr/>
          <a:lstStyle/>
          <a:p>
            <a:r>
              <a:rPr lang="en-AU" dirty="0" smtClean="0"/>
              <a:t>Artefact Review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44</a:t>
            </a:fld>
            <a:endParaRPr lang="en-AU" dirty="0"/>
          </a:p>
        </p:txBody>
      </p:sp>
      <p:sp>
        <p:nvSpPr>
          <p:cNvPr id="27" name="Oval 26"/>
          <p:cNvSpPr/>
          <p:nvPr/>
        </p:nvSpPr>
        <p:spPr>
          <a:xfrm>
            <a:off x="4989915" y="1699411"/>
            <a:ext cx="4354174" cy="4120914"/>
          </a:xfrm>
          <a:prstGeom prst="ellipse">
            <a:avLst/>
          </a:prstGeom>
          <a:solidFill>
            <a:srgbClr val="0064A2"/>
          </a:solidFill>
          <a:ln>
            <a:noFill/>
          </a:ln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Content Placeholder 1"/>
          <p:cNvSpPr>
            <a:spLocks noGrp="1"/>
          </p:cNvSpPr>
          <p:nvPr>
            <p:ph sz="half" idx="1"/>
          </p:nvPr>
        </p:nvSpPr>
        <p:spPr>
          <a:xfrm>
            <a:off x="424026" y="1521661"/>
            <a:ext cx="3654752" cy="4637112"/>
          </a:xfrm>
        </p:spPr>
        <p:txBody>
          <a:bodyPr anchor="ctr"/>
          <a:lstStyle/>
          <a:p>
            <a:r>
              <a:rPr lang="en-NZ" sz="1600" i="1" dirty="0" smtClean="0">
                <a:solidFill>
                  <a:srgbClr val="2DA7DF"/>
                </a:solidFill>
              </a:rPr>
              <a:t>“Key areas are reviewed using an extensive and standardised checklist.</a:t>
            </a:r>
          </a:p>
          <a:p>
            <a:r>
              <a:rPr lang="en-NZ" sz="1600" i="1" dirty="0">
                <a:solidFill>
                  <a:srgbClr val="2DA7DF"/>
                </a:solidFill>
              </a:rPr>
              <a:t>T</a:t>
            </a:r>
            <a:r>
              <a:rPr lang="en-NZ" sz="1600" i="1" dirty="0" smtClean="0">
                <a:solidFill>
                  <a:srgbClr val="2DA7DF"/>
                </a:solidFill>
              </a:rPr>
              <a:t>esting and related artefacts are assessed.</a:t>
            </a:r>
          </a:p>
          <a:p>
            <a:r>
              <a:rPr lang="en-NZ" sz="1600" i="1" dirty="0" smtClean="0">
                <a:solidFill>
                  <a:srgbClr val="2DA7DF"/>
                </a:solidFill>
              </a:rPr>
              <a:t>Evaluation is performed against defined criteria and maturity levels, according to industry standards, such as ISTQB and CMMi.“</a:t>
            </a:r>
            <a:endParaRPr lang="en-NZ" sz="1600" i="1" dirty="0">
              <a:solidFill>
                <a:srgbClr val="2DA7DF"/>
              </a:solidFill>
            </a:endParaRPr>
          </a:p>
          <a:p>
            <a:endParaRPr lang="en-NZ" sz="1600" i="1" dirty="0"/>
          </a:p>
        </p:txBody>
      </p:sp>
      <p:sp>
        <p:nvSpPr>
          <p:cNvPr id="29" name="Oval 28"/>
          <p:cNvSpPr/>
          <p:nvPr/>
        </p:nvSpPr>
        <p:spPr>
          <a:xfrm>
            <a:off x="6453063" y="3096008"/>
            <a:ext cx="1427878" cy="13513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NZ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endParaRPr lang="en-NZ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660975" y="1250061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780817" y="1363483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&amp; Control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26100" y="2373022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645942" y="2486444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 &amp; Planning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83144" y="2373022"/>
            <a:ext cx="1427878" cy="1351384"/>
            <a:chOff x="6657318" y="3289251"/>
            <a:chExt cx="1715910" cy="1623986"/>
          </a:xfrm>
        </p:grpSpPr>
        <p:sp>
          <p:nvSpPr>
            <p:cNvPr id="35" name="Oval 34"/>
            <p:cNvSpPr/>
            <p:nvPr/>
          </p:nvSpPr>
          <p:spPr>
            <a:xfrm>
              <a:off x="6657318" y="3289251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801334" y="3425552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</a:t>
              </a:r>
              <a:r>
                <a:rPr lang="en-NZ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Execution</a:t>
              </a:r>
            </a:p>
            <a:p>
              <a:pPr algn="ctr"/>
              <a:r>
                <a:rPr lang="en-NZ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Defect Management</a:t>
              </a:r>
              <a:endParaRPr lang="en-NZ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Oval 36"/>
          <p:cNvSpPr/>
          <p:nvPr/>
        </p:nvSpPr>
        <p:spPr>
          <a:xfrm>
            <a:off x="5664288" y="4882349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784130" y="4995771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SDLC Integration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48815" y="4837954"/>
            <a:ext cx="1427878" cy="1351384"/>
            <a:chOff x="5799541" y="5042642"/>
            <a:chExt cx="1715910" cy="1623986"/>
          </a:xfrm>
        </p:grpSpPr>
        <p:sp>
          <p:nvSpPr>
            <p:cNvPr id="40" name="Oval 39"/>
            <p:cNvSpPr/>
            <p:nvPr/>
          </p:nvSpPr>
          <p:spPr>
            <a:xfrm>
              <a:off x="5799541" y="5042642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943557" y="5178943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 &amp; Test Data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283180" y="1250061"/>
            <a:ext cx="1427878" cy="1351384"/>
            <a:chOff x="5799541" y="1556792"/>
            <a:chExt cx="1715910" cy="1623986"/>
          </a:xfrm>
        </p:grpSpPr>
        <p:sp>
          <p:nvSpPr>
            <p:cNvPr id="43" name="Oval 42"/>
            <p:cNvSpPr/>
            <p:nvPr/>
          </p:nvSpPr>
          <p:spPr>
            <a:xfrm>
              <a:off x="5799541" y="1556792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943557" y="1693093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</a:t>
              </a:r>
              <a:r>
                <a:rPr lang="en-NZ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Preparation</a:t>
              </a:r>
              <a:endParaRPr lang="en-NZ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6374914" y="3010214"/>
            <a:ext cx="1584176" cy="149930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600" b="1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491304" y="3872325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4611146" y="3985747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&amp; Resources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8383144" y="3840217"/>
            <a:ext cx="1427878" cy="1351384"/>
            <a:chOff x="5799541" y="5042642"/>
            <a:chExt cx="1715910" cy="1623986"/>
          </a:xfrm>
        </p:grpSpPr>
        <p:sp>
          <p:nvSpPr>
            <p:cNvPr id="49" name="Oval 48"/>
            <p:cNvSpPr/>
            <p:nvPr/>
          </p:nvSpPr>
          <p:spPr>
            <a:xfrm>
              <a:off x="5799541" y="5042642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43557" y="5178943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 &amp; Release Management</a:t>
              </a:r>
              <a:endParaRPr lang="en-NZ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83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19" y="209849"/>
            <a:ext cx="10515600" cy="726776"/>
          </a:xfrm>
        </p:spPr>
        <p:txBody>
          <a:bodyPr/>
          <a:lstStyle/>
          <a:p>
            <a:r>
              <a:rPr lang="en-AU" dirty="0" smtClean="0"/>
              <a:t>Assessment Areas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45</a:t>
            </a:fld>
            <a:endParaRPr lang="en-AU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14985"/>
              </p:ext>
            </p:extLst>
          </p:nvPr>
        </p:nvGraphicFramePr>
        <p:xfrm>
          <a:off x="5336087" y="1189968"/>
          <a:ext cx="6577560" cy="51663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6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#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Extent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Assessment Area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1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L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Key Area 1 – Test Strategy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2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L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2 – Lifecycle Model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3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L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3 – Moment of Involvement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4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4 – Estimation and planning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5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T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5 – Test specification techniques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6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T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6 – Static test techniques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7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T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7 – Metrics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8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I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8 – Test automation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9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I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9 – Test environment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I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10 – Office environment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11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O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11 – Commitment and motivation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12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12 – Test functions and training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13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13 – Scope of Methodology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14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14 – Communication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15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15 – Reporting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16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16 – Defect Management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17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17 – </a:t>
                      </a:r>
                      <a:r>
                        <a:rPr lang="en-AU" sz="1400" dirty="0" err="1">
                          <a:effectLst/>
                        </a:rPr>
                        <a:t>Testware</a:t>
                      </a:r>
                      <a:r>
                        <a:rPr lang="en-AU" sz="1400" dirty="0">
                          <a:effectLst/>
                        </a:rPr>
                        <a:t> Management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18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O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18 – Test process management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19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19 – Evaluation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</a:rPr>
                        <a:t>20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AU" sz="1400">
                          <a:effectLst/>
                        </a:rPr>
                        <a:t> </a:t>
                      </a:r>
                      <a:endParaRPr lang="en-A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</a:rPr>
                        <a:t>Key Area 20 – Low-level Testing</a:t>
                      </a:r>
                      <a:endParaRPr lang="en-A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093842"/>
              </p:ext>
            </p:extLst>
          </p:nvPr>
        </p:nvGraphicFramePr>
        <p:xfrm>
          <a:off x="313619" y="3773157"/>
          <a:ext cx="4847571" cy="2635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5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Rating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Maturity characteristics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Defects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0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 (status of tests and products), activities (cost, time and milestones) and defects with priorities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AU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Risks and recommendations, substantiated with metrics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AU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Recommendations have a Software Process Optimisation Charter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86982"/>
              </p:ext>
            </p:extLst>
          </p:nvPr>
        </p:nvGraphicFramePr>
        <p:xfrm>
          <a:off x="313619" y="1189968"/>
          <a:ext cx="4847571" cy="2329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Area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AU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Life cycle of the testing process relative to the SDLC 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AU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Organisational structure 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AU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Appropriate Infrastructure and relevant tools 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AU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Practical and suitable techniques </a:t>
                      </a:r>
                      <a:endParaRPr lang="en-AU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50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Schedule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46</a:t>
            </a:fld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380" y="914400"/>
            <a:ext cx="8676576" cy="55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47</a:t>
            </a:fld>
            <a:endParaRPr lang="en-AU" dirty="0"/>
          </a:p>
        </p:txBody>
      </p:sp>
      <p:sp>
        <p:nvSpPr>
          <p:cNvPr id="57" name="Shape 56"/>
          <p:cNvSpPr/>
          <p:nvPr/>
        </p:nvSpPr>
        <p:spPr>
          <a:xfrm>
            <a:off x="2659959" y="1940763"/>
            <a:ext cx="7241540" cy="4525963"/>
          </a:xfrm>
          <a:prstGeom prst="swooshArrow">
            <a:avLst>
              <a:gd name="adj1" fmla="val 25000"/>
              <a:gd name="adj2" fmla="val 25000"/>
            </a:avLst>
          </a:prstGeom>
          <a:blipFill rotWithShape="0">
            <a:blip r:embed="rId3"/>
            <a:stretch>
              <a:fillRect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Footer Placeholder 3"/>
          <p:cNvSpPr txBox="1">
            <a:spLocks/>
          </p:cNvSpPr>
          <p:nvPr/>
        </p:nvSpPr>
        <p:spPr>
          <a:xfrm>
            <a:off x="9446012" y="6356350"/>
            <a:ext cx="24581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© Planit Software Testing</a:t>
            </a: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864946" y="146644"/>
            <a:ext cx="10515600" cy="726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DA7D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Efficiency &amp; </a:t>
            </a:r>
            <a:r>
              <a:rPr lang="en-AU" dirty="0" smtClean="0"/>
              <a:t>Maturity Roadmap</a:t>
            </a:r>
            <a:endParaRPr lang="en-AU" dirty="0"/>
          </a:p>
        </p:txBody>
      </p:sp>
      <p:sp>
        <p:nvSpPr>
          <p:cNvPr id="63" name="Oval 62"/>
          <p:cNvSpPr/>
          <p:nvPr/>
        </p:nvSpPr>
        <p:spPr>
          <a:xfrm>
            <a:off x="1224559" y="1435157"/>
            <a:ext cx="353908" cy="3539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4" name="Oval 63"/>
          <p:cNvSpPr/>
          <p:nvPr/>
        </p:nvSpPr>
        <p:spPr>
          <a:xfrm>
            <a:off x="2254039" y="1207308"/>
            <a:ext cx="809606" cy="8096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5" name="TextBox 64"/>
          <p:cNvSpPr txBox="1"/>
          <p:nvPr/>
        </p:nvSpPr>
        <p:spPr>
          <a:xfrm>
            <a:off x="1181228" y="174152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24643" y="19793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48064" y="113041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sp>
        <p:nvSpPr>
          <p:cNvPr id="68" name="Oval 67"/>
          <p:cNvSpPr/>
          <p:nvPr/>
        </p:nvSpPr>
        <p:spPr>
          <a:xfrm>
            <a:off x="1266812" y="2421370"/>
            <a:ext cx="353908" cy="35390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TextBox 68"/>
          <p:cNvSpPr txBox="1"/>
          <p:nvPr/>
        </p:nvSpPr>
        <p:spPr>
          <a:xfrm>
            <a:off x="1454708" y="2164443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COMPLEXITTY</a:t>
            </a:r>
          </a:p>
        </p:txBody>
      </p:sp>
      <p:sp>
        <p:nvSpPr>
          <p:cNvPr id="70" name="Oval 69"/>
          <p:cNvSpPr/>
          <p:nvPr/>
        </p:nvSpPr>
        <p:spPr>
          <a:xfrm>
            <a:off x="1806080" y="2421370"/>
            <a:ext cx="353908" cy="3539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1" name="Oval 70"/>
          <p:cNvSpPr/>
          <p:nvPr/>
        </p:nvSpPr>
        <p:spPr>
          <a:xfrm>
            <a:off x="2346407" y="2421370"/>
            <a:ext cx="353908" cy="3539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2" name="Oval 71"/>
          <p:cNvSpPr/>
          <p:nvPr/>
        </p:nvSpPr>
        <p:spPr>
          <a:xfrm>
            <a:off x="1655828" y="1357646"/>
            <a:ext cx="507566" cy="5075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4" name="TextBox 73"/>
          <p:cNvSpPr txBox="1"/>
          <p:nvPr/>
        </p:nvSpPr>
        <p:spPr>
          <a:xfrm>
            <a:off x="1539289" y="1850394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228813" y="274781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646295" y="2739205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</a:p>
        </p:txBody>
      </p:sp>
      <p:sp>
        <p:nvSpPr>
          <p:cNvPr id="77" name="Line Callout 2 (Accent Bar) 76"/>
          <p:cNvSpPr/>
          <p:nvPr/>
        </p:nvSpPr>
        <p:spPr>
          <a:xfrm>
            <a:off x="1138092" y="3902747"/>
            <a:ext cx="2029553" cy="766678"/>
          </a:xfrm>
          <a:prstGeom prst="accentCallout2">
            <a:avLst>
              <a:gd name="adj1" fmla="val 28332"/>
              <a:gd name="adj2" fmla="val 102895"/>
              <a:gd name="adj3" fmla="val 32385"/>
              <a:gd name="adj4" fmla="val 108640"/>
              <a:gd name="adj5" fmla="val 181410"/>
              <a:gd name="adj6" fmla="val 109276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Define and Implement Test Process, including Strategies and Plans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331398" y="274781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019848" y="4827471"/>
            <a:ext cx="0" cy="1525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019849" y="6352926"/>
            <a:ext cx="5817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977596" y="6032251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977596" y="5705226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77596" y="5705226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977596" y="5378201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977596" y="5381376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977596" y="5054351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7596" y="5054351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2000116" y="5451698"/>
            <a:ext cx="1307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Efficiency gain (%)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734869" y="5923142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734869" y="5599292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734869" y="5283631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734869" y="4969542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93" name="Line Callout 2 (Accent Bar) 92"/>
          <p:cNvSpPr/>
          <p:nvPr/>
        </p:nvSpPr>
        <p:spPr>
          <a:xfrm>
            <a:off x="1720092" y="3072448"/>
            <a:ext cx="2029553" cy="730082"/>
          </a:xfrm>
          <a:prstGeom prst="accentCallout2">
            <a:avLst>
              <a:gd name="adj1" fmla="val 54077"/>
              <a:gd name="adj2" fmla="val 102895"/>
              <a:gd name="adj3" fmla="val 57538"/>
              <a:gd name="adj4" fmla="val 108642"/>
              <a:gd name="adj5" fmla="val 277070"/>
              <a:gd name="adj6" fmla="val 117947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Automated Testing Framework</a:t>
            </a:r>
          </a:p>
        </p:txBody>
      </p:sp>
      <p:sp>
        <p:nvSpPr>
          <p:cNvPr id="94" name="Line Callout 2 (Accent Bar) 93"/>
          <p:cNvSpPr/>
          <p:nvPr/>
        </p:nvSpPr>
        <p:spPr>
          <a:xfrm>
            <a:off x="4169326" y="1018924"/>
            <a:ext cx="2669848" cy="845344"/>
          </a:xfrm>
          <a:prstGeom prst="accentCallout2">
            <a:avLst>
              <a:gd name="adj1" fmla="val 81970"/>
              <a:gd name="adj2" fmla="val -3713"/>
              <a:gd name="adj3" fmla="val 85353"/>
              <a:gd name="adj4" fmla="val -13213"/>
              <a:gd name="adj5" fmla="val 371223"/>
              <a:gd name="adj6" fmla="val 24817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Rollout strategy across ALM, standardise and Training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160267" y="1178793"/>
            <a:ext cx="1959539" cy="1801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6" name="Line Callout 2 (Accent Bar) 95"/>
          <p:cNvSpPr/>
          <p:nvPr/>
        </p:nvSpPr>
        <p:spPr>
          <a:xfrm>
            <a:off x="4093193" y="1971585"/>
            <a:ext cx="2029553" cy="671389"/>
          </a:xfrm>
          <a:prstGeom prst="accentCallout2">
            <a:avLst>
              <a:gd name="adj1" fmla="val 37373"/>
              <a:gd name="adj2" fmla="val 102490"/>
              <a:gd name="adj3" fmla="val 38037"/>
              <a:gd name="adj4" fmla="val 109708"/>
              <a:gd name="adj5" fmla="val 254671"/>
              <a:gd name="adj6" fmla="val 88933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Test Case Design Practices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 flipV="1">
            <a:off x="3019848" y="5045666"/>
            <a:ext cx="5522056" cy="977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3019848" y="5376066"/>
            <a:ext cx="5522056" cy="977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3019848" y="5693159"/>
            <a:ext cx="5522056" cy="977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3019848" y="6024079"/>
            <a:ext cx="5522056" cy="977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Line Callout 2 (Accent Bar) 100"/>
          <p:cNvSpPr/>
          <p:nvPr/>
        </p:nvSpPr>
        <p:spPr>
          <a:xfrm>
            <a:off x="8811813" y="1758996"/>
            <a:ext cx="2029553" cy="659519"/>
          </a:xfrm>
          <a:prstGeom prst="accentCallout2">
            <a:avLst>
              <a:gd name="adj1" fmla="val 48561"/>
              <a:gd name="adj2" fmla="val -3483"/>
              <a:gd name="adj3" fmla="val 52022"/>
              <a:gd name="adj4" fmla="val -12129"/>
              <a:gd name="adj5" fmla="val 179096"/>
              <a:gd name="adj6" fmla="val -30486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Enterprise CoE</a:t>
            </a:r>
          </a:p>
        </p:txBody>
      </p:sp>
      <p:sp>
        <p:nvSpPr>
          <p:cNvPr id="102" name="Line Callout 2 (Accent Bar) 101"/>
          <p:cNvSpPr/>
          <p:nvPr/>
        </p:nvSpPr>
        <p:spPr>
          <a:xfrm>
            <a:off x="7454909" y="812877"/>
            <a:ext cx="2584186" cy="800388"/>
          </a:xfrm>
          <a:prstGeom prst="accentCallout2">
            <a:avLst>
              <a:gd name="adj1" fmla="val 46873"/>
              <a:gd name="adj2" fmla="val -2262"/>
              <a:gd name="adj3" fmla="val 64742"/>
              <a:gd name="adj4" fmla="val -9472"/>
              <a:gd name="adj5" fmla="val 306464"/>
              <a:gd name="adj6" fmla="val -24124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Continuous Improvement – Defect Leakage rates and optimise</a:t>
            </a:r>
          </a:p>
        </p:txBody>
      </p:sp>
      <p:cxnSp>
        <p:nvCxnSpPr>
          <p:cNvPr id="103" name="Straight Connector 102"/>
          <p:cNvCxnSpPr>
            <a:stCxn id="108" idx="0"/>
          </p:cNvCxnSpPr>
          <p:nvPr/>
        </p:nvCxnSpPr>
        <p:spPr>
          <a:xfrm>
            <a:off x="3373589" y="5336414"/>
            <a:ext cx="0" cy="101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169326" y="4635514"/>
            <a:ext cx="0" cy="172718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7" idx="0"/>
          </p:cNvCxnSpPr>
          <p:nvPr/>
        </p:nvCxnSpPr>
        <p:spPr>
          <a:xfrm>
            <a:off x="4964583" y="4120650"/>
            <a:ext cx="0" cy="224205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3992372" y="4635514"/>
            <a:ext cx="353908" cy="35390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7" name="Oval 106"/>
          <p:cNvSpPr/>
          <p:nvPr/>
        </p:nvSpPr>
        <p:spPr>
          <a:xfrm>
            <a:off x="4787629" y="4120650"/>
            <a:ext cx="353908" cy="35390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8" name="Oval 107"/>
          <p:cNvSpPr/>
          <p:nvPr/>
        </p:nvSpPr>
        <p:spPr>
          <a:xfrm>
            <a:off x="3119806" y="5336414"/>
            <a:ext cx="507566" cy="507566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09" name="Straight Connector 108"/>
          <p:cNvCxnSpPr>
            <a:stCxn id="110" idx="0"/>
          </p:cNvCxnSpPr>
          <p:nvPr/>
        </p:nvCxnSpPr>
        <p:spPr>
          <a:xfrm>
            <a:off x="5780876" y="3699764"/>
            <a:ext cx="6504" cy="265658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5603922" y="3699764"/>
            <a:ext cx="353908" cy="35390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11" name="Straight Connector 110"/>
          <p:cNvCxnSpPr>
            <a:stCxn id="112" idx="0"/>
          </p:cNvCxnSpPr>
          <p:nvPr/>
        </p:nvCxnSpPr>
        <p:spPr>
          <a:xfrm>
            <a:off x="6824851" y="3278285"/>
            <a:ext cx="5065" cy="307806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6571068" y="3278285"/>
            <a:ext cx="507566" cy="50756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13" name="Straight Connector 112"/>
          <p:cNvCxnSpPr>
            <a:stCxn id="114" idx="0"/>
          </p:cNvCxnSpPr>
          <p:nvPr/>
        </p:nvCxnSpPr>
        <p:spPr>
          <a:xfrm>
            <a:off x="8116944" y="2930830"/>
            <a:ext cx="0" cy="34255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7863161" y="2930830"/>
            <a:ext cx="507566" cy="5075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5" name="Rectangle 114"/>
          <p:cNvSpPr/>
          <p:nvPr/>
        </p:nvSpPr>
        <p:spPr>
          <a:xfrm>
            <a:off x="3373589" y="6183935"/>
            <a:ext cx="788117" cy="16924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6" name="Rectangle 115"/>
          <p:cNvSpPr/>
          <p:nvPr/>
        </p:nvSpPr>
        <p:spPr>
          <a:xfrm>
            <a:off x="4173218" y="5826765"/>
            <a:ext cx="788117" cy="52641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7" name="Rectangle 116"/>
          <p:cNvSpPr/>
          <p:nvPr/>
        </p:nvSpPr>
        <p:spPr>
          <a:xfrm>
            <a:off x="4961858" y="5687059"/>
            <a:ext cx="825522" cy="66611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8" name="Rectangle 117"/>
          <p:cNvSpPr/>
          <p:nvPr/>
        </p:nvSpPr>
        <p:spPr>
          <a:xfrm>
            <a:off x="5792719" y="5478525"/>
            <a:ext cx="1046455" cy="87465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9" name="Rectangle 118"/>
          <p:cNvSpPr/>
          <p:nvPr/>
        </p:nvSpPr>
        <p:spPr>
          <a:xfrm>
            <a:off x="6844513" y="5326890"/>
            <a:ext cx="1263173" cy="102628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0" name="Rectangle 83"/>
          <p:cNvSpPr/>
          <p:nvPr/>
        </p:nvSpPr>
        <p:spPr>
          <a:xfrm>
            <a:off x="8107688" y="4960017"/>
            <a:ext cx="615192" cy="1393159"/>
          </a:xfrm>
          <a:custGeom>
            <a:avLst/>
            <a:gdLst>
              <a:gd name="connsiteX0" fmla="*/ 0 w 367160"/>
              <a:gd name="connsiteY0" fmla="*/ 0 h 1393159"/>
              <a:gd name="connsiteX1" fmla="*/ 367160 w 367160"/>
              <a:gd name="connsiteY1" fmla="*/ 0 h 1393159"/>
              <a:gd name="connsiteX2" fmla="*/ 367160 w 367160"/>
              <a:gd name="connsiteY2" fmla="*/ 1393159 h 1393159"/>
              <a:gd name="connsiteX3" fmla="*/ 0 w 367160"/>
              <a:gd name="connsiteY3" fmla="*/ 1393159 h 1393159"/>
              <a:gd name="connsiteX4" fmla="*/ 0 w 367160"/>
              <a:gd name="connsiteY4" fmla="*/ 0 h 1393159"/>
              <a:gd name="connsiteX0" fmla="*/ 0 w 605673"/>
              <a:gd name="connsiteY0" fmla="*/ 0 h 1393159"/>
              <a:gd name="connsiteX1" fmla="*/ 367160 w 605673"/>
              <a:gd name="connsiteY1" fmla="*/ 0 h 1393159"/>
              <a:gd name="connsiteX2" fmla="*/ 605667 w 605673"/>
              <a:gd name="connsiteY2" fmla="*/ 738859 h 1393159"/>
              <a:gd name="connsiteX3" fmla="*/ 367160 w 605673"/>
              <a:gd name="connsiteY3" fmla="*/ 1393159 h 1393159"/>
              <a:gd name="connsiteX4" fmla="*/ 0 w 605673"/>
              <a:gd name="connsiteY4" fmla="*/ 1393159 h 1393159"/>
              <a:gd name="connsiteX5" fmla="*/ 0 w 605673"/>
              <a:gd name="connsiteY5" fmla="*/ 0 h 1393159"/>
              <a:gd name="connsiteX0" fmla="*/ 0 w 605676"/>
              <a:gd name="connsiteY0" fmla="*/ 0 h 1393159"/>
              <a:gd name="connsiteX1" fmla="*/ 367160 w 605676"/>
              <a:gd name="connsiteY1" fmla="*/ 0 h 1393159"/>
              <a:gd name="connsiteX2" fmla="*/ 605667 w 605676"/>
              <a:gd name="connsiteY2" fmla="*/ 738859 h 1393159"/>
              <a:gd name="connsiteX3" fmla="*/ 367160 w 605676"/>
              <a:gd name="connsiteY3" fmla="*/ 1393159 h 1393159"/>
              <a:gd name="connsiteX4" fmla="*/ 0 w 605676"/>
              <a:gd name="connsiteY4" fmla="*/ 1393159 h 1393159"/>
              <a:gd name="connsiteX5" fmla="*/ 0 w 605676"/>
              <a:gd name="connsiteY5" fmla="*/ 0 h 1393159"/>
              <a:gd name="connsiteX0" fmla="*/ 0 w 605667"/>
              <a:gd name="connsiteY0" fmla="*/ 0 h 1393159"/>
              <a:gd name="connsiteX1" fmla="*/ 367160 w 605667"/>
              <a:gd name="connsiteY1" fmla="*/ 0 h 1393159"/>
              <a:gd name="connsiteX2" fmla="*/ 605667 w 605667"/>
              <a:gd name="connsiteY2" fmla="*/ 738859 h 1393159"/>
              <a:gd name="connsiteX3" fmla="*/ 367160 w 605667"/>
              <a:gd name="connsiteY3" fmla="*/ 1393159 h 1393159"/>
              <a:gd name="connsiteX4" fmla="*/ 0 w 605667"/>
              <a:gd name="connsiteY4" fmla="*/ 1393159 h 1393159"/>
              <a:gd name="connsiteX5" fmla="*/ 0 w 605667"/>
              <a:gd name="connsiteY5" fmla="*/ 0 h 1393159"/>
              <a:gd name="connsiteX0" fmla="*/ 0 w 615192"/>
              <a:gd name="connsiteY0" fmla="*/ 0 h 1393159"/>
              <a:gd name="connsiteX1" fmla="*/ 367160 w 615192"/>
              <a:gd name="connsiteY1" fmla="*/ 0 h 1393159"/>
              <a:gd name="connsiteX2" fmla="*/ 615192 w 615192"/>
              <a:gd name="connsiteY2" fmla="*/ 700759 h 1393159"/>
              <a:gd name="connsiteX3" fmla="*/ 367160 w 615192"/>
              <a:gd name="connsiteY3" fmla="*/ 1393159 h 1393159"/>
              <a:gd name="connsiteX4" fmla="*/ 0 w 615192"/>
              <a:gd name="connsiteY4" fmla="*/ 1393159 h 1393159"/>
              <a:gd name="connsiteX5" fmla="*/ 0 w 615192"/>
              <a:gd name="connsiteY5" fmla="*/ 0 h 139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192" h="1393159">
                <a:moveTo>
                  <a:pt x="0" y="0"/>
                </a:moveTo>
                <a:lnTo>
                  <a:pt x="367160" y="0"/>
                </a:lnTo>
                <a:cubicBezTo>
                  <a:pt x="437138" y="228824"/>
                  <a:pt x="535690" y="457648"/>
                  <a:pt x="615192" y="700759"/>
                </a:cubicBezTo>
                <a:lnTo>
                  <a:pt x="367160" y="1393159"/>
                </a:lnTo>
                <a:lnTo>
                  <a:pt x="0" y="1393159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65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Up Arrow Callout 60"/>
          <p:cNvSpPr/>
          <p:nvPr/>
        </p:nvSpPr>
        <p:spPr>
          <a:xfrm rot="5400000">
            <a:off x="2486505" y="1344307"/>
            <a:ext cx="3424858" cy="5770193"/>
          </a:xfrm>
          <a:prstGeom prst="upArrowCallout">
            <a:avLst>
              <a:gd name="adj1" fmla="val 20137"/>
              <a:gd name="adj2" fmla="val 15599"/>
              <a:gd name="adj3" fmla="val 25000"/>
              <a:gd name="adj4" fmla="val 8094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Implementation Phases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530682" y="6457948"/>
            <a:ext cx="2458122" cy="365125"/>
          </a:xfrm>
        </p:spPr>
        <p:txBody>
          <a:bodyPr/>
          <a:lstStyle/>
          <a:p>
            <a:r>
              <a:rPr lang="en-AU" dirty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21742" y="6457948"/>
            <a:ext cx="467061" cy="365125"/>
          </a:xfrm>
        </p:spPr>
        <p:txBody>
          <a:bodyPr/>
          <a:lstStyle/>
          <a:p>
            <a:fld id="{B343C9CB-C555-4E9B-92D9-067BF6B13A25}" type="slidenum">
              <a:rPr lang="en-AU" smtClean="0"/>
              <a:pPr/>
              <a:t>48</a:t>
            </a:fld>
            <a:endParaRPr lang="en-AU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51646" y="1802838"/>
            <a:ext cx="10638453" cy="85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65767" y="1109009"/>
            <a:ext cx="335902" cy="335902"/>
            <a:chOff x="1651519" y="4161453"/>
            <a:chExt cx="447870" cy="447870"/>
          </a:xfrm>
        </p:grpSpPr>
        <p:sp>
          <p:nvSpPr>
            <p:cNvPr id="9" name="Oval 8"/>
            <p:cNvSpPr/>
            <p:nvPr/>
          </p:nvSpPr>
          <p:spPr>
            <a:xfrm>
              <a:off x="1651519" y="4161453"/>
              <a:ext cx="447870" cy="4478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701285" y="4211213"/>
              <a:ext cx="351458" cy="351458"/>
            </a:xfrm>
            <a:prstGeom prst="ellipse">
              <a:avLst/>
            </a:prstGeom>
            <a:solidFill>
              <a:srgbClr val="A8D9F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61070" y="1103361"/>
            <a:ext cx="335902" cy="335902"/>
            <a:chOff x="1651519" y="4161453"/>
            <a:chExt cx="447870" cy="447870"/>
          </a:xfrm>
        </p:grpSpPr>
        <p:sp>
          <p:nvSpPr>
            <p:cNvPr id="12" name="Oval 11"/>
            <p:cNvSpPr/>
            <p:nvPr/>
          </p:nvSpPr>
          <p:spPr>
            <a:xfrm>
              <a:off x="1651519" y="4161453"/>
              <a:ext cx="447870" cy="4478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701285" y="4211213"/>
              <a:ext cx="351458" cy="351458"/>
            </a:xfrm>
            <a:prstGeom prst="ellipse">
              <a:avLst/>
            </a:prstGeom>
            <a:solidFill>
              <a:srgbClr val="A8D9F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00626" y="1098776"/>
            <a:ext cx="335902" cy="335902"/>
            <a:chOff x="1651519" y="4161453"/>
            <a:chExt cx="447870" cy="447870"/>
          </a:xfrm>
        </p:grpSpPr>
        <p:sp>
          <p:nvSpPr>
            <p:cNvPr id="15" name="Oval 14"/>
            <p:cNvSpPr/>
            <p:nvPr/>
          </p:nvSpPr>
          <p:spPr>
            <a:xfrm>
              <a:off x="1651519" y="4161453"/>
              <a:ext cx="447870" cy="4478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701285" y="4211213"/>
              <a:ext cx="351458" cy="351458"/>
            </a:xfrm>
            <a:prstGeom prst="ellipse">
              <a:avLst/>
            </a:prstGeom>
            <a:solidFill>
              <a:srgbClr val="A8D9F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937358" y="1098776"/>
            <a:ext cx="335902" cy="335902"/>
            <a:chOff x="1651519" y="4161453"/>
            <a:chExt cx="447870" cy="447870"/>
          </a:xfrm>
        </p:grpSpPr>
        <p:sp>
          <p:nvSpPr>
            <p:cNvPr id="18" name="Oval 17"/>
            <p:cNvSpPr/>
            <p:nvPr/>
          </p:nvSpPr>
          <p:spPr>
            <a:xfrm>
              <a:off x="1651519" y="4161453"/>
              <a:ext cx="447870" cy="4478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701285" y="4211213"/>
              <a:ext cx="351458" cy="351458"/>
            </a:xfrm>
            <a:prstGeom prst="ellipse">
              <a:avLst/>
            </a:prstGeom>
            <a:solidFill>
              <a:srgbClr val="A8D9F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78614" y="2605492"/>
            <a:ext cx="4287727" cy="3152769"/>
            <a:chOff x="838200" y="1539551"/>
            <a:chExt cx="8042749" cy="4739951"/>
          </a:xfrm>
        </p:grpSpPr>
        <p:sp>
          <p:nvSpPr>
            <p:cNvPr id="21" name="Rectangle 20"/>
            <p:cNvSpPr/>
            <p:nvPr/>
          </p:nvSpPr>
          <p:spPr>
            <a:xfrm>
              <a:off x="942393" y="1660708"/>
              <a:ext cx="3732244" cy="457200"/>
            </a:xfrm>
            <a:prstGeom prst="rect">
              <a:avLst/>
            </a:prstGeom>
            <a:solidFill>
              <a:srgbClr val="113C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TPO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2392" y="2211353"/>
              <a:ext cx="3732245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Asses Test Maturity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2392" y="3265700"/>
              <a:ext cx="3732245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Roadmap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2390" y="3788213"/>
              <a:ext cx="3732245" cy="457200"/>
            </a:xfrm>
            <a:prstGeom prst="rect">
              <a:avLst/>
            </a:prstGeom>
            <a:solidFill>
              <a:srgbClr val="CBE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Estimates and Resources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2390" y="4310726"/>
              <a:ext cx="3732245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Tools Strategy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2389" y="2743187"/>
              <a:ext cx="3732245" cy="457200"/>
            </a:xfrm>
            <a:prstGeom prst="rect">
              <a:avLst/>
            </a:prstGeom>
            <a:solidFill>
              <a:srgbClr val="CBE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Identify Future State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48705" y="5827397"/>
              <a:ext cx="3732244" cy="452105"/>
            </a:xfrm>
            <a:prstGeom prst="rect">
              <a:avLst/>
            </a:prstGeom>
            <a:solidFill>
              <a:srgbClr val="007A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15 – 20 days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8200" y="1539551"/>
              <a:ext cx="3929743" cy="473995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942389" y="5001210"/>
              <a:ext cx="373224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767787" y="1528694"/>
            <a:ext cx="160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Process</a:t>
            </a:r>
          </a:p>
          <a:p>
            <a:pPr algn="ctr"/>
            <a:r>
              <a:rPr lang="en-AU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11544" y="1532872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Review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81950" y="160973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7108346" y="2123875"/>
            <a:ext cx="4531011" cy="4327856"/>
            <a:chOff x="-3127940" y="1539551"/>
            <a:chExt cx="8499087" cy="5900527"/>
          </a:xfrm>
        </p:grpSpPr>
        <p:sp>
          <p:nvSpPr>
            <p:cNvPr id="48" name="Rectangle 47"/>
            <p:cNvSpPr/>
            <p:nvPr/>
          </p:nvSpPr>
          <p:spPr>
            <a:xfrm>
              <a:off x="-3062198" y="1595814"/>
              <a:ext cx="8340940" cy="85701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Develop, Socialise and Implement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67739" y="2487659"/>
              <a:ext cx="4111010" cy="413731"/>
            </a:xfrm>
            <a:prstGeom prst="rect">
              <a:avLst/>
            </a:prstGeom>
            <a:solidFill>
              <a:srgbClr val="CBE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Static testing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67739" y="2968389"/>
              <a:ext cx="4102513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IP/Test Guides</a:t>
              </a:r>
              <a:endParaRPr lang="en-AU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3062208" y="5653303"/>
              <a:ext cx="4168095" cy="874136"/>
            </a:xfrm>
            <a:prstGeom prst="rect">
              <a:avLst/>
            </a:prstGeom>
            <a:solidFill>
              <a:srgbClr val="CBE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Case / Defect Management / Defect Triage / Reporting in ALM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-3064808" y="6615531"/>
              <a:ext cx="8404650" cy="824547"/>
            </a:xfrm>
            <a:prstGeom prst="rect">
              <a:avLst/>
            </a:prstGeom>
            <a:solidFill>
              <a:srgbClr val="007A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00" dirty="0">
                  <a:latin typeface="Arial" panose="020B0604020202020204" pitchFamily="34" charset="0"/>
                  <a:cs typeface="Arial" panose="020B0604020202020204" pitchFamily="34" charset="0"/>
                </a:rPr>
                <a:t>$ T&amp;M</a:t>
              </a:r>
            </a:p>
            <a:p>
              <a:pPr algn="ctr"/>
              <a:r>
                <a:rPr lang="en-AU" sz="1100" dirty="0">
                  <a:latin typeface="Arial" panose="020B0604020202020204" pitchFamily="34" charset="0"/>
                  <a:cs typeface="Arial" panose="020B0604020202020204" pitchFamily="34" charset="0"/>
                </a:rPr>
                <a:t>Or Managed Service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-3127940" y="1539551"/>
              <a:ext cx="8499087" cy="518332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flipV="1">
            <a:off x="864679" y="1266197"/>
            <a:ext cx="10638453" cy="85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721071" y="2605493"/>
            <a:ext cx="2095013" cy="3144416"/>
            <a:chOff x="838200" y="1539551"/>
            <a:chExt cx="3929743" cy="4739951"/>
          </a:xfrm>
        </p:grpSpPr>
        <p:sp>
          <p:nvSpPr>
            <p:cNvPr id="36" name="Rectangle 35"/>
            <p:cNvSpPr/>
            <p:nvPr/>
          </p:nvSpPr>
          <p:spPr>
            <a:xfrm>
              <a:off x="942393" y="1646643"/>
              <a:ext cx="373224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Tooling Review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42392" y="2211353"/>
              <a:ext cx="3732245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42392" y="3265700"/>
              <a:ext cx="3732245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Enterprise Suitability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42390" y="3788213"/>
              <a:ext cx="3732245" cy="457200"/>
            </a:xfrm>
            <a:prstGeom prst="rect">
              <a:avLst/>
            </a:prstGeom>
            <a:solidFill>
              <a:srgbClr val="CBE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ROI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42390" y="4310726"/>
              <a:ext cx="3732245" cy="457200"/>
            </a:xfrm>
            <a:prstGeom prst="rect">
              <a:avLst/>
            </a:prstGeom>
            <a:solidFill>
              <a:srgbClr val="A8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 Approach 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42389" y="2743187"/>
              <a:ext cx="3732245" cy="457200"/>
            </a:xfrm>
            <a:prstGeom prst="rect">
              <a:avLst/>
            </a:prstGeom>
            <a:solidFill>
              <a:srgbClr val="CBE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>
                  <a:solidFill>
                    <a:srgbClr val="0060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Technical Fit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42389" y="5324237"/>
              <a:ext cx="3732244" cy="457200"/>
            </a:xfrm>
            <a:prstGeom prst="rect">
              <a:avLst/>
            </a:prstGeom>
            <a:solidFill>
              <a:srgbClr val="007A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FIXED = $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38200" y="1539551"/>
              <a:ext cx="3929743" cy="473995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1517832" y="5454962"/>
            <a:ext cx="1989723" cy="3033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15 - 20 </a:t>
            </a:r>
            <a:r>
              <a:rPr lang="en-AU" sz="1100" b="1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525960" y="5123939"/>
            <a:ext cx="1989723" cy="3033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>
                <a:latin typeface="Arial" panose="020B0604020202020204" pitchFamily="34" charset="0"/>
                <a:cs typeface="Arial" panose="020B0604020202020204" pitchFamily="34" charset="0"/>
              </a:rPr>
              <a:t>FIXED = $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395172" y="5105824"/>
            <a:ext cx="2190396" cy="303300"/>
          </a:xfrm>
          <a:prstGeom prst="rect">
            <a:avLst/>
          </a:prstGeom>
          <a:solidFill>
            <a:srgbClr val="CBE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Catalogue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398447" y="5474734"/>
            <a:ext cx="2187121" cy="303300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Resources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142003" y="2819442"/>
            <a:ext cx="2224741" cy="303300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Test Process</a:t>
            </a:r>
            <a:endParaRPr lang="en-AU" sz="1200" dirty="0">
              <a:solidFill>
                <a:srgbClr val="0060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144623" y="3157704"/>
            <a:ext cx="2220850" cy="303300"/>
          </a:xfrm>
          <a:prstGeom prst="rect">
            <a:avLst/>
          </a:prstGeom>
          <a:solidFill>
            <a:srgbClr val="CBE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Artefact Templates</a:t>
            </a:r>
            <a:endParaRPr lang="en-AU" sz="1200" dirty="0">
              <a:solidFill>
                <a:srgbClr val="0060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143273" y="3497283"/>
            <a:ext cx="2222200" cy="415460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Planning Process (Risk / Scalability Matrix)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144623" y="3947054"/>
            <a:ext cx="2220850" cy="418107"/>
          </a:xfrm>
          <a:prstGeom prst="rect">
            <a:avLst/>
          </a:prstGeom>
          <a:solidFill>
            <a:srgbClr val="CBE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Estimation Process / Techniques</a:t>
            </a:r>
            <a:endParaRPr lang="en-AU" sz="1200" dirty="0">
              <a:solidFill>
                <a:srgbClr val="0060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43273" y="4397952"/>
            <a:ext cx="2222200" cy="303300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Engagement Process </a:t>
            </a:r>
            <a:endParaRPr lang="en-AU" sz="1200" dirty="0">
              <a:solidFill>
                <a:srgbClr val="0060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149111" y="4735190"/>
            <a:ext cx="2216362" cy="369551"/>
          </a:xfrm>
          <a:prstGeom prst="rect">
            <a:avLst/>
          </a:prstGeom>
          <a:solidFill>
            <a:srgbClr val="CBE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Conditions / Case / Regression Test Suite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395171" y="4739749"/>
            <a:ext cx="2190397" cy="303300"/>
          </a:xfrm>
          <a:prstGeom prst="rect">
            <a:avLst/>
          </a:prstGeom>
          <a:solidFill>
            <a:srgbClr val="CBE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 Performance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9398447" y="3564388"/>
            <a:ext cx="2187121" cy="335342"/>
          </a:xfrm>
          <a:prstGeom prst="rect">
            <a:avLst/>
          </a:prstGeom>
          <a:solidFill>
            <a:srgbClr val="CBE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management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398447" y="3953606"/>
            <a:ext cx="2187121" cy="335342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of inputs into testing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398447" y="4348252"/>
            <a:ext cx="2187121" cy="335342"/>
          </a:xfrm>
          <a:prstGeom prst="rect">
            <a:avLst/>
          </a:prstGeom>
          <a:solidFill>
            <a:srgbClr val="CBE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 Automation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773715" y="4769572"/>
            <a:ext cx="1989723" cy="303300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Virtualisation POC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4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Business Benefits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solidFill>
                  <a:srgbClr val="2DA7DF"/>
                </a:solidFill>
              </a:rPr>
              <a:t> </a:t>
            </a:r>
            <a:endParaRPr lang="en-AU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2DA7DF"/>
                </a:solidFill>
              </a:rPr>
              <a:t>Embrace </a:t>
            </a:r>
            <a:r>
              <a:rPr lang="en-AU" dirty="0">
                <a:solidFill>
                  <a:srgbClr val="2DA7DF"/>
                </a:solidFill>
              </a:rPr>
              <a:t>a Quality Principle of having an external and independent party assessing the quality and outcome of the test process </a:t>
            </a:r>
            <a:endParaRPr lang="en-AU" dirty="0" smtClean="0">
              <a:solidFill>
                <a:srgbClr val="2DA7DF"/>
              </a:solidFill>
            </a:endParaRPr>
          </a:p>
          <a:p>
            <a:endParaRPr lang="en-AU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2DA7DF"/>
                </a:solidFill>
              </a:rPr>
              <a:t>Determine </a:t>
            </a:r>
            <a:r>
              <a:rPr lang="en-AU" dirty="0">
                <a:solidFill>
                  <a:srgbClr val="2DA7DF"/>
                </a:solidFill>
              </a:rPr>
              <a:t>the efficacy and efficiency of the test process in practice </a:t>
            </a:r>
            <a:endParaRPr lang="en-AU" dirty="0" smtClean="0">
              <a:solidFill>
                <a:srgbClr val="2DA7DF"/>
              </a:solidFill>
            </a:endParaRPr>
          </a:p>
          <a:p>
            <a:endParaRPr lang="en-AU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2DA7DF"/>
                </a:solidFill>
              </a:rPr>
              <a:t>Identify </a:t>
            </a:r>
            <a:r>
              <a:rPr lang="en-AU" dirty="0">
                <a:solidFill>
                  <a:srgbClr val="2DA7DF"/>
                </a:solidFill>
              </a:rPr>
              <a:t>the real cost of quality for better planning, estimates and costing of projects </a:t>
            </a:r>
            <a:endParaRPr lang="en-AU" dirty="0" smtClean="0">
              <a:solidFill>
                <a:srgbClr val="2DA7DF"/>
              </a:solidFill>
            </a:endParaRPr>
          </a:p>
          <a:p>
            <a:endParaRPr lang="en-AU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2DA7DF"/>
                </a:solidFill>
              </a:rPr>
              <a:t>Provide </a:t>
            </a:r>
            <a:r>
              <a:rPr lang="en-AU" dirty="0">
                <a:solidFill>
                  <a:srgbClr val="2DA7DF"/>
                </a:solidFill>
              </a:rPr>
              <a:t>a framework to collect opinions and views from inside and outside of the organisation of ideas and a structured method towards improvement </a:t>
            </a:r>
            <a:endParaRPr lang="en-AU" dirty="0" smtClean="0">
              <a:solidFill>
                <a:srgbClr val="2DA7DF"/>
              </a:solidFill>
            </a:endParaRPr>
          </a:p>
          <a:p>
            <a:endParaRPr lang="en-AU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2DA7DF"/>
                </a:solidFill>
              </a:rPr>
              <a:t>Promote </a:t>
            </a:r>
            <a:r>
              <a:rPr lang="en-AU" dirty="0">
                <a:solidFill>
                  <a:srgbClr val="2DA7DF"/>
                </a:solidFill>
              </a:rPr>
              <a:t>the “Shift-Left” quality paradigm to enable early engagement of testing activities in a development-oriented IT ecosystem. Quality built-in instead of tested-out</a:t>
            </a:r>
            <a:r>
              <a:rPr lang="en-AU" dirty="0" smtClean="0">
                <a:solidFill>
                  <a:srgbClr val="2DA7DF"/>
                </a:solidFill>
              </a:rPr>
              <a:t>.</a:t>
            </a:r>
          </a:p>
          <a:p>
            <a:r>
              <a:rPr lang="en-AU" dirty="0" smtClean="0">
                <a:solidFill>
                  <a:srgbClr val="2DA7DF"/>
                </a:solidFill>
              </a:rPr>
              <a:t> </a:t>
            </a:r>
            <a:endParaRPr lang="en-AU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rgbClr val="2DA7DF"/>
                </a:solidFill>
              </a:rPr>
              <a:t>Increase </a:t>
            </a:r>
            <a:r>
              <a:rPr lang="en-AU" dirty="0">
                <a:solidFill>
                  <a:srgbClr val="2DA7DF"/>
                </a:solidFill>
              </a:rPr>
              <a:t>the quality of business applications in parallel to a continuous enrichment of customer satisfaction 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64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1850" y="239753"/>
            <a:ext cx="10515600" cy="2852737"/>
          </a:xfrm>
        </p:spPr>
        <p:txBody>
          <a:bodyPr/>
          <a:lstStyle/>
          <a:p>
            <a:r>
              <a:rPr lang="en-AU" dirty="0" smtClean="0"/>
              <a:t>Session 1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idx="1"/>
          </p:nvPr>
        </p:nvSpPr>
        <p:spPr>
          <a:xfrm>
            <a:off x="831850" y="1451283"/>
            <a:ext cx="11143346" cy="2182091"/>
          </a:xfrm>
        </p:spPr>
        <p:txBody>
          <a:bodyPr>
            <a:normAutofit/>
          </a:bodyPr>
          <a:lstStyle/>
          <a:p>
            <a:r>
              <a:rPr lang="en-AU" sz="1900" dirty="0" smtClean="0">
                <a:solidFill>
                  <a:schemeClr val="bg1"/>
                </a:solidFill>
              </a:rPr>
              <a:t>- Tuesday 7</a:t>
            </a:r>
            <a:r>
              <a:rPr lang="en-AU" sz="1900" baseline="30000" dirty="0" smtClean="0">
                <a:solidFill>
                  <a:schemeClr val="bg1"/>
                </a:solidFill>
              </a:rPr>
              <a:t>th</a:t>
            </a:r>
            <a:r>
              <a:rPr lang="en-AU" sz="1900" dirty="0" smtClean="0">
                <a:solidFill>
                  <a:schemeClr val="bg1"/>
                </a:solidFill>
              </a:rPr>
              <a:t> March 10am – 12:30pm</a:t>
            </a:r>
          </a:p>
          <a:p>
            <a:r>
              <a:rPr lang="en-AU" sz="1900" dirty="0" smtClean="0">
                <a:solidFill>
                  <a:schemeClr val="bg1"/>
                </a:solidFill>
              </a:rPr>
              <a:t>- Woodside Energy Offices</a:t>
            </a:r>
          </a:p>
          <a:p>
            <a:r>
              <a:rPr lang="en-AU" sz="1900" dirty="0" smtClean="0">
                <a:solidFill>
                  <a:schemeClr val="bg1"/>
                </a:solidFill>
              </a:rPr>
              <a:t>- Planit Representatives – Andrew White (Perth Director), Alex Edwards (Enterprise Director Technical   Services), Jason Stannage (Perth Principal Consultant) &amp; Phil Johnson (Perth Senior Technical Consultant)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 smtClean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5</a:t>
            </a:fld>
            <a:endParaRPr lang="en-AU" dirty="0"/>
          </a:p>
        </p:txBody>
      </p:sp>
      <p:sp>
        <p:nvSpPr>
          <p:cNvPr id="11" name="Content Placeholder 19">
            <a:hlinkClick r:id="rId3" action="ppaction://hlinksldjump"/>
          </p:cNvPr>
          <p:cNvSpPr txBox="1">
            <a:spLocks/>
          </p:cNvSpPr>
          <p:nvPr/>
        </p:nvSpPr>
        <p:spPr>
          <a:xfrm>
            <a:off x="973607" y="3405406"/>
            <a:ext cx="1342183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</a:rPr>
              <a:t>Company</a:t>
            </a:r>
          </a:p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</a:rPr>
              <a:t>Overview</a:t>
            </a:r>
          </a:p>
          <a:p>
            <a:pPr algn="ctr">
              <a:spcBef>
                <a:spcPts val="600"/>
              </a:spcBef>
            </a:pPr>
            <a:r>
              <a:rPr lang="en-AU" sz="1300" i="1" dirty="0" smtClean="0">
                <a:solidFill>
                  <a:schemeClr val="bg1"/>
                </a:solidFill>
              </a:rPr>
              <a:t>20 mins</a:t>
            </a:r>
          </a:p>
        </p:txBody>
      </p:sp>
      <p:sp>
        <p:nvSpPr>
          <p:cNvPr id="12" name="Content Placeholder 20"/>
          <p:cNvSpPr txBox="1">
            <a:spLocks/>
          </p:cNvSpPr>
          <p:nvPr/>
        </p:nvSpPr>
        <p:spPr>
          <a:xfrm>
            <a:off x="6452563" y="3441347"/>
            <a:ext cx="1443534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fontScale="92500"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TCoE Overview</a:t>
            </a:r>
          </a:p>
          <a:p>
            <a:pPr algn="ctr">
              <a:spcBef>
                <a:spcPts val="600"/>
              </a:spcBef>
            </a:pPr>
            <a:r>
              <a:rPr lang="en-AU" sz="1300" i="1" dirty="0">
                <a:solidFill>
                  <a:schemeClr val="bg1"/>
                </a:solidFill>
              </a:rPr>
              <a:t>2</a:t>
            </a:r>
            <a:r>
              <a:rPr lang="en-AU" sz="1300" i="1" dirty="0" smtClean="0">
                <a:solidFill>
                  <a:schemeClr val="bg1"/>
                </a:solidFill>
              </a:rPr>
              <a:t>0 mins</a:t>
            </a:r>
            <a:endParaRPr lang="en-AU" sz="1300" i="1" dirty="0">
              <a:solidFill>
                <a:schemeClr val="bg1"/>
              </a:solidFill>
            </a:endParaRPr>
          </a:p>
        </p:txBody>
      </p:sp>
      <p:sp>
        <p:nvSpPr>
          <p:cNvPr id="14" name="Content Placeholder 22"/>
          <p:cNvSpPr txBox="1">
            <a:spLocks/>
          </p:cNvSpPr>
          <p:nvPr/>
        </p:nvSpPr>
        <p:spPr>
          <a:xfrm>
            <a:off x="3684117" y="3393706"/>
            <a:ext cx="1396902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fontScale="92500"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TPO Overview</a:t>
            </a:r>
          </a:p>
          <a:p>
            <a:pPr algn="ctr">
              <a:spcBef>
                <a:spcPts val="600"/>
              </a:spcBef>
            </a:pPr>
            <a:r>
              <a:rPr lang="en-AU" sz="1300" i="1" dirty="0">
                <a:solidFill>
                  <a:schemeClr val="bg1"/>
                </a:solidFill>
              </a:rPr>
              <a:t>2</a:t>
            </a:r>
            <a:r>
              <a:rPr lang="en-AU" sz="1300" i="1" dirty="0" smtClean="0">
                <a:solidFill>
                  <a:schemeClr val="bg1"/>
                </a:solidFill>
              </a:rPr>
              <a:t>0 mins</a:t>
            </a:r>
            <a:endParaRPr lang="en-AU" sz="1300" i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81954" y="4331108"/>
            <a:ext cx="2461752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we are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we Do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we work with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</a:t>
            </a:r>
            <a:endParaRPr lang="en-AU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19">
            <a:hlinkClick r:id="rId4" action="ppaction://hlinksldjump"/>
          </p:cNvPr>
          <p:cNvSpPr txBox="1">
            <a:spLocks/>
          </p:cNvSpPr>
          <p:nvPr/>
        </p:nvSpPr>
        <p:spPr>
          <a:xfrm>
            <a:off x="973607" y="3093181"/>
            <a:ext cx="9788240" cy="220104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200" i="1" dirty="0" smtClean="0">
                <a:solidFill>
                  <a:schemeClr val="bg1"/>
                </a:solidFill>
              </a:rPr>
              <a:t>Session 1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4095" y="4336800"/>
            <a:ext cx="2425873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it is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we do it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en-AU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42346" y="4336800"/>
            <a:ext cx="2752938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should we do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What’s involved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responsible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1041" y="304798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1</a:t>
            </a:r>
            <a:r>
              <a:rPr lang="en-AU" sz="1400" dirty="0" smtClean="0">
                <a:solidFill>
                  <a:schemeClr val="bg1"/>
                </a:solidFill>
              </a:rPr>
              <a:t>0am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6362" y="3061952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solidFill>
                  <a:schemeClr val="bg1"/>
                </a:solidFill>
              </a:rPr>
              <a:t>12:30pm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8" name="Content Placeholder 23"/>
          <p:cNvSpPr txBox="1">
            <a:spLocks/>
          </p:cNvSpPr>
          <p:nvPr/>
        </p:nvSpPr>
        <p:spPr>
          <a:xfrm>
            <a:off x="9315201" y="3393706"/>
            <a:ext cx="1446646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fontScale="92500"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Discovery Workshop</a:t>
            </a:r>
          </a:p>
          <a:p>
            <a:pPr algn="ctr">
              <a:spcBef>
                <a:spcPts val="600"/>
              </a:spcBef>
            </a:pPr>
            <a:r>
              <a:rPr lang="en-AU" sz="1300" i="1" dirty="0">
                <a:solidFill>
                  <a:schemeClr val="bg1"/>
                </a:solidFill>
              </a:rPr>
              <a:t>9</a:t>
            </a:r>
            <a:r>
              <a:rPr lang="en-AU" sz="1300" i="1" dirty="0" smtClean="0">
                <a:solidFill>
                  <a:schemeClr val="bg1"/>
                </a:solidFill>
              </a:rPr>
              <a:t>0 mins</a:t>
            </a:r>
            <a:endParaRPr lang="en-AU" sz="1300" i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67641" y="4280356"/>
            <a:ext cx="6096000" cy="2166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urrent </a:t>
            </a: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Woodside Aspirations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Scoping </a:t>
            </a: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TPO 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TPO </a:t>
            </a: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Roadmap to ROI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TPO </a:t>
            </a: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Prerequisites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discussion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TPO </a:t>
            </a: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2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Technical Benefits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solidFill>
                  <a:srgbClr val="2DA7DF"/>
                </a:solidFill>
              </a:rPr>
              <a:t> </a:t>
            </a:r>
            <a:endParaRPr lang="en-AU" sz="2200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 smtClean="0">
                <a:solidFill>
                  <a:srgbClr val="2DA7DF"/>
                </a:solidFill>
              </a:rPr>
              <a:t>Ability </a:t>
            </a:r>
            <a:r>
              <a:rPr lang="en-AU" sz="2200" dirty="0">
                <a:solidFill>
                  <a:srgbClr val="2DA7DF"/>
                </a:solidFill>
              </a:rPr>
              <a:t>to identify areas where technology can introduce efficiency gains during the test process </a:t>
            </a:r>
            <a:endParaRPr lang="en-AU" sz="2200" dirty="0" smtClean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200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 smtClean="0">
                <a:solidFill>
                  <a:srgbClr val="2DA7DF"/>
                </a:solidFill>
              </a:rPr>
              <a:t>Reduce </a:t>
            </a:r>
            <a:r>
              <a:rPr lang="en-AU" sz="2200" dirty="0">
                <a:solidFill>
                  <a:srgbClr val="2DA7DF"/>
                </a:solidFill>
              </a:rPr>
              <a:t>environment and testing complexity through the implementation of technology supporting the test process </a:t>
            </a:r>
            <a:endParaRPr lang="en-AU" sz="2200" dirty="0" smtClean="0">
              <a:solidFill>
                <a:srgbClr val="2DA7DF"/>
              </a:solidFill>
            </a:endParaRPr>
          </a:p>
          <a:p>
            <a:endParaRPr lang="en-AU" sz="2200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 smtClean="0">
                <a:solidFill>
                  <a:srgbClr val="2DA7DF"/>
                </a:solidFill>
              </a:rPr>
              <a:t>Harness </a:t>
            </a:r>
            <a:r>
              <a:rPr lang="en-AU" sz="2200" dirty="0">
                <a:solidFill>
                  <a:srgbClr val="2DA7DF"/>
                </a:solidFill>
              </a:rPr>
              <a:t>the quality of </a:t>
            </a:r>
            <a:r>
              <a:rPr lang="en-AU" sz="2200" dirty="0" smtClean="0">
                <a:solidFill>
                  <a:srgbClr val="2DA7DF"/>
                </a:solidFill>
              </a:rPr>
              <a:t>Woodside </a:t>
            </a:r>
            <a:r>
              <a:rPr lang="en-AU" sz="2200" dirty="0">
                <a:solidFill>
                  <a:srgbClr val="2DA7DF"/>
                </a:solidFill>
              </a:rPr>
              <a:t>products through automation </a:t>
            </a:r>
            <a:endParaRPr lang="en-AU" sz="2200" dirty="0" smtClean="0">
              <a:solidFill>
                <a:srgbClr val="2DA7DF"/>
              </a:solidFill>
            </a:endParaRPr>
          </a:p>
          <a:p>
            <a:endParaRPr lang="en-AU" sz="2200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 smtClean="0">
                <a:solidFill>
                  <a:srgbClr val="2DA7DF"/>
                </a:solidFill>
              </a:rPr>
              <a:t>Reduce </a:t>
            </a:r>
            <a:r>
              <a:rPr lang="en-AU" sz="2200" dirty="0">
                <a:solidFill>
                  <a:srgbClr val="2DA7DF"/>
                </a:solidFill>
              </a:rPr>
              <a:t>technical debt when going </a:t>
            </a:r>
            <a:r>
              <a:rPr lang="en-AU" sz="2200" dirty="0" smtClean="0">
                <a:solidFill>
                  <a:srgbClr val="2DA7DF"/>
                </a:solidFill>
              </a:rPr>
              <a:t>live </a:t>
            </a:r>
            <a:endParaRPr lang="en-AU" sz="2200" dirty="0">
              <a:solidFill>
                <a:srgbClr val="2DA7DF"/>
              </a:solidFill>
            </a:endParaRP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50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03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2DA7DF"/>
                </a:solidFill>
              </a:rPr>
              <a:t>In order to know where you what to go you must first know where you are!</a:t>
            </a:r>
            <a:endParaRPr lang="en-AU" dirty="0">
              <a:solidFill>
                <a:srgbClr val="2DA7D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51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036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373095" y="2624201"/>
            <a:ext cx="4615709" cy="2661445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Centre Of Excellence Overview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52</a:t>
            </a:fld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41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9242" y="-1552471"/>
            <a:ext cx="10515600" cy="2852737"/>
          </a:xfrm>
        </p:spPr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53</a:t>
            </a:fld>
            <a:endParaRPr lang="en-AU"/>
          </a:p>
        </p:txBody>
      </p:sp>
      <p:sp>
        <p:nvSpPr>
          <p:cNvPr id="6" name="Content Placeholder 19"/>
          <p:cNvSpPr txBox="1">
            <a:spLocks/>
          </p:cNvSpPr>
          <p:nvPr/>
        </p:nvSpPr>
        <p:spPr>
          <a:xfrm>
            <a:off x="3448192" y="3000075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What Is A TCoE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11" name="Content Placeholder 23"/>
          <p:cNvSpPr txBox="1">
            <a:spLocks/>
          </p:cNvSpPr>
          <p:nvPr/>
        </p:nvSpPr>
        <p:spPr>
          <a:xfrm>
            <a:off x="5137012" y="3000075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Major Goals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8" name="Content Placeholder 19"/>
          <p:cNvSpPr txBox="1">
            <a:spLocks/>
          </p:cNvSpPr>
          <p:nvPr/>
        </p:nvSpPr>
        <p:spPr>
          <a:xfrm>
            <a:off x="6819949" y="3979272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Approach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9" name="Content Placeholder 22"/>
          <p:cNvSpPr txBox="1">
            <a:spLocks/>
          </p:cNvSpPr>
          <p:nvPr/>
        </p:nvSpPr>
        <p:spPr>
          <a:xfrm>
            <a:off x="1759372" y="3970836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Key Strategies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2" name="Content Placeholder 23"/>
          <p:cNvSpPr txBox="1">
            <a:spLocks/>
          </p:cNvSpPr>
          <p:nvPr/>
        </p:nvSpPr>
        <p:spPr>
          <a:xfrm>
            <a:off x="5137012" y="3970836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Transition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3" name="Content Placeholder 23"/>
          <p:cNvSpPr txBox="1">
            <a:spLocks/>
          </p:cNvSpPr>
          <p:nvPr/>
        </p:nvSpPr>
        <p:spPr>
          <a:xfrm>
            <a:off x="6825832" y="3000918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Benefits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4" name="Content Placeholder 23"/>
          <p:cNvSpPr txBox="1">
            <a:spLocks/>
          </p:cNvSpPr>
          <p:nvPr/>
        </p:nvSpPr>
        <p:spPr>
          <a:xfrm>
            <a:off x="8514652" y="3988877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Summary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9242" y="1300266"/>
            <a:ext cx="9787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To provide context </a:t>
            </a:r>
            <a:r>
              <a:rPr lang="en-AU" dirty="0" smtClean="0">
                <a:solidFill>
                  <a:schemeClr val="bg1"/>
                </a:solidFill>
              </a:rPr>
              <a:t>and key considerations around the journey towards a Testing Centre of Excellence and establishing the scale of the undertaking.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" name="Content Placeholder 19"/>
          <p:cNvSpPr txBox="1">
            <a:spLocks/>
          </p:cNvSpPr>
          <p:nvPr/>
        </p:nvSpPr>
        <p:spPr>
          <a:xfrm>
            <a:off x="1759372" y="3000075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Business Drivers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18" name="Content Placeholder 19"/>
          <p:cNvSpPr txBox="1">
            <a:spLocks/>
          </p:cNvSpPr>
          <p:nvPr/>
        </p:nvSpPr>
        <p:spPr>
          <a:xfrm>
            <a:off x="3448192" y="3979272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Tools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19" name="Content Placeholder 19"/>
          <p:cNvSpPr txBox="1">
            <a:spLocks/>
          </p:cNvSpPr>
          <p:nvPr/>
        </p:nvSpPr>
        <p:spPr>
          <a:xfrm>
            <a:off x="8514652" y="3000075"/>
            <a:ext cx="1509638" cy="785542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Defect Costs</a:t>
            </a:r>
            <a:endParaRPr lang="en-AU" sz="1800" dirty="0">
              <a:solidFill>
                <a:srgbClr val="DDF0F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0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Business Drivers for TCoE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54</a:t>
            </a:fld>
            <a:endParaRPr lang="en-AU" dirty="0"/>
          </a:p>
        </p:txBody>
      </p:sp>
      <p:sp>
        <p:nvSpPr>
          <p:cNvPr id="16" name="Oval 15"/>
          <p:cNvSpPr/>
          <p:nvPr/>
        </p:nvSpPr>
        <p:spPr>
          <a:xfrm>
            <a:off x="3810044" y="1895187"/>
            <a:ext cx="4354174" cy="4120914"/>
          </a:xfrm>
          <a:prstGeom prst="ellipse">
            <a:avLst/>
          </a:prstGeom>
          <a:solidFill>
            <a:srgbClr val="0064A2"/>
          </a:solidFill>
          <a:ln>
            <a:noFill/>
          </a:ln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7" name="Oval 16"/>
          <p:cNvSpPr/>
          <p:nvPr/>
        </p:nvSpPr>
        <p:spPr>
          <a:xfrm>
            <a:off x="5273192" y="3291784"/>
            <a:ext cx="1427878" cy="13513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NZ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 Of Excellence</a:t>
            </a:r>
            <a:endParaRPr lang="en-NZ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481104" y="1445837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600946" y="1559259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business demand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346229" y="2568798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66071" y="2682220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Effectiveness of testing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203273" y="2568798"/>
            <a:ext cx="1427878" cy="1351384"/>
            <a:chOff x="6657318" y="3289251"/>
            <a:chExt cx="1715910" cy="1623986"/>
          </a:xfrm>
        </p:grpSpPr>
        <p:sp>
          <p:nvSpPr>
            <p:cNvPr id="23" name="Oval 22"/>
            <p:cNvSpPr/>
            <p:nvPr/>
          </p:nvSpPr>
          <p:spPr>
            <a:xfrm>
              <a:off x="6657318" y="3289251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801334" y="3425552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Inconsistent test processes</a:t>
              </a:r>
            </a:p>
          </p:txBody>
        </p:sp>
      </p:grpSp>
      <p:sp>
        <p:nvSpPr>
          <p:cNvPr id="25" name="Oval 24"/>
          <p:cNvSpPr/>
          <p:nvPr/>
        </p:nvSpPr>
        <p:spPr>
          <a:xfrm>
            <a:off x="4484417" y="5078125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604259" y="5191547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Reputational Risk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068944" y="5033730"/>
            <a:ext cx="1427878" cy="1351384"/>
            <a:chOff x="5799541" y="5042642"/>
            <a:chExt cx="1715910" cy="1623986"/>
          </a:xfrm>
        </p:grpSpPr>
        <p:sp>
          <p:nvSpPr>
            <p:cNvPr id="28" name="Oval 27"/>
            <p:cNvSpPr/>
            <p:nvPr/>
          </p:nvSpPr>
          <p:spPr>
            <a:xfrm>
              <a:off x="5799541" y="5042642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943557" y="5178943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Environment Stability</a:t>
              </a:r>
              <a:endParaRPr lang="en-NZ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03309" y="1445837"/>
            <a:ext cx="1427878" cy="1351384"/>
            <a:chOff x="5799541" y="1556792"/>
            <a:chExt cx="1715910" cy="1623986"/>
          </a:xfrm>
        </p:grpSpPr>
        <p:sp>
          <p:nvSpPr>
            <p:cNvPr id="31" name="Oval 30"/>
            <p:cNvSpPr/>
            <p:nvPr/>
          </p:nvSpPr>
          <p:spPr>
            <a:xfrm>
              <a:off x="5799541" y="1556792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943557" y="1693093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To Market</a:t>
              </a:r>
              <a:endParaRPr lang="en-NZ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5195043" y="3205990"/>
            <a:ext cx="1584176" cy="149930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600" b="1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311433" y="4068101"/>
            <a:ext cx="1427878" cy="13513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NZ" sz="1200" dirty="0">
              <a:solidFill>
                <a:schemeClr val="tx1">
                  <a:lumMod val="65000"/>
                  <a:lumOff val="35000"/>
                </a:schemeClr>
              </a:solidFill>
              <a:latin typeface="Interstate Cond Mono" pitchFamily="2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1275" y="4181523"/>
            <a:ext cx="1188195" cy="1124541"/>
          </a:xfrm>
          <a:prstGeom prst="ellipse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NZ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Quality</a:t>
            </a:r>
            <a:endParaRPr lang="en-NZ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203273" y="4035993"/>
            <a:ext cx="1427878" cy="1351384"/>
            <a:chOff x="5799541" y="5042642"/>
            <a:chExt cx="1715910" cy="1623986"/>
          </a:xfrm>
        </p:grpSpPr>
        <p:sp>
          <p:nvSpPr>
            <p:cNvPr id="37" name="Oval 36"/>
            <p:cNvSpPr/>
            <p:nvPr/>
          </p:nvSpPr>
          <p:spPr>
            <a:xfrm>
              <a:off x="5799541" y="5042642"/>
              <a:ext cx="1715910" cy="16239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NZ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nterstate Cond Mono" pitchFamily="2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943557" y="5178943"/>
              <a:ext cx="1427878" cy="135138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NZ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time consumption</a:t>
              </a:r>
              <a:endParaRPr lang="en-NZ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Content Placeholder 2"/>
          <p:cNvSpPr txBox="1">
            <a:spLocks/>
          </p:cNvSpPr>
          <p:nvPr/>
        </p:nvSpPr>
        <p:spPr>
          <a:xfrm>
            <a:off x="548694" y="1445837"/>
            <a:ext cx="3758319" cy="487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55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55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161" y="169022"/>
            <a:ext cx="10515600" cy="726776"/>
          </a:xfrm>
        </p:spPr>
        <p:txBody>
          <a:bodyPr/>
          <a:lstStyle/>
          <a:p>
            <a:r>
              <a:rPr lang="en-AU" dirty="0" smtClean="0"/>
              <a:t>  View OF A Testing Centre Of Excellence</a:t>
            </a:r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797642" y="2171794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838200" y="5626588"/>
            <a:ext cx="10515600" cy="729273"/>
          </a:xfrm>
          <a:prstGeom prst="rect">
            <a:avLst/>
          </a:prstGeom>
          <a:solidFill>
            <a:srgbClr val="2DA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dirty="0" smtClean="0"/>
              <a:t>Strategic Enablers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1587" y="5987466"/>
            <a:ext cx="2430174" cy="278946"/>
          </a:xfrm>
          <a:prstGeom prst="rect">
            <a:avLst/>
          </a:prstGeom>
          <a:noFill/>
          <a:ln w="19050">
            <a:solidFill>
              <a:srgbClr val="EAF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Governance</a:t>
            </a:r>
            <a:endParaRPr lang="en-AU" sz="1400" dirty="0"/>
          </a:p>
        </p:txBody>
      </p:sp>
      <p:sp>
        <p:nvSpPr>
          <p:cNvPr id="36" name="Rectangle 35"/>
          <p:cNvSpPr/>
          <p:nvPr/>
        </p:nvSpPr>
        <p:spPr>
          <a:xfrm>
            <a:off x="3555147" y="5987466"/>
            <a:ext cx="2619191" cy="278946"/>
          </a:xfrm>
          <a:prstGeom prst="rect">
            <a:avLst/>
          </a:prstGeom>
          <a:noFill/>
          <a:ln w="19050">
            <a:solidFill>
              <a:srgbClr val="EAF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Technology Competency Group</a:t>
            </a:r>
            <a:endParaRPr lang="en-AU" sz="1200" dirty="0"/>
          </a:p>
        </p:txBody>
      </p:sp>
      <p:sp>
        <p:nvSpPr>
          <p:cNvPr id="37" name="Rectangle 36"/>
          <p:cNvSpPr/>
          <p:nvPr/>
        </p:nvSpPr>
        <p:spPr>
          <a:xfrm>
            <a:off x="6245826" y="5991225"/>
            <a:ext cx="2430174" cy="275187"/>
          </a:xfrm>
          <a:prstGeom prst="rect">
            <a:avLst/>
          </a:prstGeom>
          <a:noFill/>
          <a:ln w="19050">
            <a:solidFill>
              <a:srgbClr val="EAF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Sponsorship</a:t>
            </a:r>
            <a:endParaRPr lang="en-AU" sz="1400" dirty="0"/>
          </a:p>
        </p:txBody>
      </p:sp>
      <p:sp>
        <p:nvSpPr>
          <p:cNvPr id="38" name="Rectangle 37"/>
          <p:cNvSpPr/>
          <p:nvPr/>
        </p:nvSpPr>
        <p:spPr>
          <a:xfrm>
            <a:off x="8747487" y="5991225"/>
            <a:ext cx="2430174" cy="278946"/>
          </a:xfrm>
          <a:prstGeom prst="rect">
            <a:avLst/>
          </a:prstGeom>
          <a:noFill/>
          <a:ln w="19050">
            <a:solidFill>
              <a:srgbClr val="EAF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IT Business Alignments</a:t>
            </a:r>
            <a:endParaRPr lang="en-AU" sz="1400" dirty="0"/>
          </a:p>
        </p:txBody>
      </p:sp>
      <p:sp>
        <p:nvSpPr>
          <p:cNvPr id="39" name="Rectangle 38"/>
          <p:cNvSpPr/>
          <p:nvPr/>
        </p:nvSpPr>
        <p:spPr>
          <a:xfrm>
            <a:off x="797642" y="3458718"/>
            <a:ext cx="10556158" cy="2074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931347" y="3627455"/>
            <a:ext cx="3379398" cy="17383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 smtClean="0">
                <a:solidFill>
                  <a:srgbClr val="007AC2"/>
                </a:solidFill>
              </a:rPr>
              <a:t>KEY BUILDING BLOCKS</a:t>
            </a:r>
          </a:p>
          <a:p>
            <a:pPr algn="ctr"/>
            <a:endParaRPr lang="en-AU" sz="1400" dirty="0" smtClean="0">
              <a:solidFill>
                <a:srgbClr val="007AC2"/>
              </a:solidFill>
            </a:endParaRP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Processes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People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Infrastructure and Tools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Knowledge Management</a:t>
            </a:r>
            <a:endParaRPr lang="en-AU" sz="1400" dirty="0">
              <a:solidFill>
                <a:srgbClr val="007AC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86181" y="3622309"/>
            <a:ext cx="3379398" cy="17383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 smtClean="0">
                <a:solidFill>
                  <a:srgbClr val="007AC2"/>
                </a:solidFill>
              </a:rPr>
              <a:t>KEY PERFORMANCE INDICATORS</a:t>
            </a:r>
          </a:p>
          <a:p>
            <a:pPr algn="ctr"/>
            <a:endParaRPr lang="en-AU" sz="1400" dirty="0" smtClean="0">
              <a:solidFill>
                <a:srgbClr val="007AC2"/>
              </a:solidFill>
            </a:endParaRP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Reduce Time-to-delivery/market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Improved Customer Satisfaction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Lower Testing Costs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Improved Testing Effectiveness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Compliance &amp; Service</a:t>
            </a:r>
            <a:endParaRPr lang="en-AU" sz="1400" dirty="0">
              <a:solidFill>
                <a:srgbClr val="007AC2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841016" y="3612261"/>
            <a:ext cx="3379398" cy="17383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 smtClean="0">
                <a:solidFill>
                  <a:srgbClr val="007AC2"/>
                </a:solidFill>
              </a:rPr>
              <a:t>DIFFERENTIATORS &amp; ACCELERATORS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Quality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Methods &amp; Tools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Automation Testing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Performance Testing</a:t>
            </a:r>
          </a:p>
          <a:p>
            <a:pPr algn="ctr"/>
            <a:r>
              <a:rPr lang="en-AU" sz="1400" dirty="0" smtClean="0">
                <a:solidFill>
                  <a:srgbClr val="007AC2"/>
                </a:solidFill>
              </a:rPr>
              <a:t>Functional Testing</a:t>
            </a:r>
            <a:endParaRPr lang="en-AU" sz="1400" dirty="0">
              <a:solidFill>
                <a:srgbClr val="007AC2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97642" y="2926068"/>
            <a:ext cx="10556158" cy="485716"/>
          </a:xfrm>
          <a:prstGeom prst="rect">
            <a:avLst/>
          </a:prstGeom>
          <a:solidFill>
            <a:srgbClr val="F79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TESTING CENTRE OF EXCELLENCE</a:t>
            </a:r>
            <a:endParaRPr lang="en-AU" b="1" dirty="0"/>
          </a:p>
        </p:txBody>
      </p:sp>
      <p:sp>
        <p:nvSpPr>
          <p:cNvPr id="47" name="Isosceles Triangle 46"/>
          <p:cNvSpPr/>
          <p:nvPr/>
        </p:nvSpPr>
        <p:spPr>
          <a:xfrm>
            <a:off x="791120" y="1530755"/>
            <a:ext cx="10570453" cy="576568"/>
          </a:xfrm>
          <a:prstGeom prst="triangle">
            <a:avLst/>
          </a:prstGeom>
          <a:solidFill>
            <a:srgbClr val="006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AU" b="1" dirty="0"/>
          </a:p>
        </p:txBody>
      </p:sp>
      <p:sp>
        <p:nvSpPr>
          <p:cNvPr id="48" name="Rectangle 47"/>
          <p:cNvSpPr/>
          <p:nvPr/>
        </p:nvSpPr>
        <p:spPr>
          <a:xfrm>
            <a:off x="5412719" y="1708320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40300" y="1132764"/>
            <a:ext cx="1953141" cy="469566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113C62"/>
                </a:solidFill>
              </a:rPr>
              <a:t>Building Valuable Customer Relationships</a:t>
            </a:r>
            <a:endParaRPr lang="en-AU" sz="1200" dirty="0">
              <a:solidFill>
                <a:srgbClr val="113C6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840521" y="1134113"/>
            <a:ext cx="1953141" cy="458164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113C62"/>
                </a:solidFill>
              </a:rPr>
              <a:t>Transform the way of Operating</a:t>
            </a:r>
            <a:endParaRPr lang="en-AU" sz="1200" dirty="0">
              <a:solidFill>
                <a:srgbClr val="113C6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404545" y="1134113"/>
            <a:ext cx="1953141" cy="458164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113C62"/>
                </a:solidFill>
              </a:rPr>
              <a:t>Making Performance Matter</a:t>
            </a:r>
            <a:endParaRPr lang="en-AU" sz="1200" dirty="0">
              <a:solidFill>
                <a:srgbClr val="113C62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413091" y="1137267"/>
            <a:ext cx="1953141" cy="458164"/>
          </a:xfrm>
          <a:prstGeom prst="rect">
            <a:avLst/>
          </a:prstGeom>
          <a:solidFill>
            <a:srgbClr val="A8D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113C62"/>
                </a:solidFill>
              </a:rPr>
              <a:t>Developing Talent</a:t>
            </a:r>
            <a:endParaRPr lang="en-AU" sz="1200" dirty="0">
              <a:solidFill>
                <a:srgbClr val="113C6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15527" y="1147048"/>
            <a:ext cx="966931" cy="369332"/>
          </a:xfrm>
          <a:prstGeom prst="rect">
            <a:avLst/>
          </a:prstGeom>
          <a:solidFill>
            <a:srgbClr val="0060A2"/>
          </a:solidFill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VISION</a:t>
            </a:r>
            <a:endParaRPr lang="en-AU" b="1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4864742" y="1363195"/>
            <a:ext cx="661851" cy="0"/>
          </a:xfrm>
          <a:prstGeom prst="line">
            <a:avLst/>
          </a:prstGeom>
          <a:ln w="28575">
            <a:solidFill>
              <a:srgbClr val="A8D9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82071" y="1363195"/>
            <a:ext cx="661851" cy="0"/>
          </a:xfrm>
          <a:prstGeom prst="line">
            <a:avLst/>
          </a:prstGeom>
          <a:ln w="28575">
            <a:solidFill>
              <a:srgbClr val="A8D9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5"/>
          <p:cNvSpPr txBox="1">
            <a:spLocks/>
          </p:cNvSpPr>
          <p:nvPr/>
        </p:nvSpPr>
        <p:spPr>
          <a:xfrm>
            <a:off x="999587" y="2219749"/>
            <a:ext cx="2297463" cy="562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Scalable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07" r="79899" b="39580"/>
          <a:stretch/>
        </p:blipFill>
        <p:spPr>
          <a:xfrm>
            <a:off x="664256" y="2130156"/>
            <a:ext cx="962417" cy="79591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924905" y="2166930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4" name="Rectangle 53"/>
          <p:cNvSpPr/>
          <p:nvPr/>
        </p:nvSpPr>
        <p:spPr>
          <a:xfrm>
            <a:off x="5052168" y="2166929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7" name="Rectangle 56"/>
          <p:cNvSpPr/>
          <p:nvPr/>
        </p:nvSpPr>
        <p:spPr>
          <a:xfrm>
            <a:off x="7179431" y="2166928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8" name="Rectangle 57"/>
          <p:cNvSpPr/>
          <p:nvPr/>
        </p:nvSpPr>
        <p:spPr>
          <a:xfrm>
            <a:off x="9306694" y="2165354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9" name="Title 5"/>
          <p:cNvSpPr txBox="1">
            <a:spLocks/>
          </p:cNvSpPr>
          <p:nvPr/>
        </p:nvSpPr>
        <p:spPr>
          <a:xfrm>
            <a:off x="2793441" y="2171794"/>
            <a:ext cx="2997520" cy="679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Repeatable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t="36069" r="54214" b="39954"/>
          <a:stretch/>
        </p:blipFill>
        <p:spPr>
          <a:xfrm>
            <a:off x="2802322" y="2004693"/>
            <a:ext cx="991416" cy="906679"/>
          </a:xfrm>
          <a:prstGeom prst="rect">
            <a:avLst/>
          </a:prstGeom>
        </p:spPr>
      </p:pic>
      <p:sp>
        <p:nvSpPr>
          <p:cNvPr id="61" name="Title 5"/>
          <p:cNvSpPr txBox="1">
            <a:spLocks/>
          </p:cNvSpPr>
          <p:nvPr/>
        </p:nvSpPr>
        <p:spPr>
          <a:xfrm>
            <a:off x="4910005" y="2274882"/>
            <a:ext cx="2855574" cy="496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Reliable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5" t="28599" r="5440" b="37788"/>
          <a:stretch/>
        </p:blipFill>
        <p:spPr>
          <a:xfrm>
            <a:off x="5024138" y="2088978"/>
            <a:ext cx="743276" cy="758445"/>
          </a:xfrm>
          <a:prstGeom prst="rect">
            <a:avLst/>
          </a:prstGeom>
        </p:spPr>
      </p:pic>
      <p:sp>
        <p:nvSpPr>
          <p:cNvPr id="63" name="Title 5"/>
          <p:cNvSpPr txBox="1">
            <a:spLocks/>
          </p:cNvSpPr>
          <p:nvPr/>
        </p:nvSpPr>
        <p:spPr>
          <a:xfrm>
            <a:off x="7343922" y="2182266"/>
            <a:ext cx="2437950" cy="658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Auditable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9" t="38683" r="29682" b="39580"/>
          <a:stretch/>
        </p:blipFill>
        <p:spPr>
          <a:xfrm>
            <a:off x="7108414" y="2121698"/>
            <a:ext cx="844839" cy="787974"/>
          </a:xfrm>
          <a:prstGeom prst="rect">
            <a:avLst/>
          </a:prstGeom>
        </p:spPr>
      </p:pic>
      <p:sp>
        <p:nvSpPr>
          <p:cNvPr id="65" name="Title 5"/>
          <p:cNvSpPr txBox="1">
            <a:spLocks/>
          </p:cNvSpPr>
          <p:nvPr/>
        </p:nvSpPr>
        <p:spPr>
          <a:xfrm>
            <a:off x="9530682" y="2240882"/>
            <a:ext cx="2191712" cy="519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Efficient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3" t="38010" r="2669" b="36443"/>
          <a:stretch/>
        </p:blipFill>
        <p:spPr>
          <a:xfrm>
            <a:off x="9293327" y="2143504"/>
            <a:ext cx="892373" cy="7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6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422" y="365126"/>
            <a:ext cx="10624457" cy="726776"/>
          </a:xfrm>
        </p:spPr>
        <p:txBody>
          <a:bodyPr/>
          <a:lstStyle/>
          <a:p>
            <a:r>
              <a:rPr lang="en-US" altLang="en-US" sz="1800" dirty="0">
                <a:solidFill>
                  <a:srgbClr val="FA9819"/>
                </a:solidFill>
              </a:rPr>
              <a:t/>
            </a:r>
            <a:br>
              <a:rPr lang="en-US" altLang="en-US" sz="1800" dirty="0">
                <a:solidFill>
                  <a:srgbClr val="FA9819"/>
                </a:solidFill>
              </a:rPr>
            </a:br>
            <a:r>
              <a:rPr lang="en-US" altLang="en-US" sz="3600" dirty="0"/>
              <a:t>Major Goals of a </a:t>
            </a:r>
            <a:r>
              <a:rPr lang="en-US" altLang="en-US" sz="3600" dirty="0" smtClean="0"/>
              <a:t>TCoE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6421" y="2061628"/>
            <a:ext cx="10515600" cy="3657600"/>
          </a:xfrm>
        </p:spPr>
        <p:txBody>
          <a:bodyPr>
            <a:normAutofit fontScale="92500" lnSpcReduction="20000"/>
          </a:bodyPr>
          <a:lstStyle/>
          <a:p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2DA7DF"/>
                </a:solidFill>
              </a:rPr>
              <a:t>Enable without hampering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2DA7DF"/>
                </a:solidFill>
              </a:rPr>
              <a:t>Empower</a:t>
            </a:r>
            <a:r>
              <a:rPr lang="en-US" altLang="en-US" dirty="0">
                <a:solidFill>
                  <a:srgbClr val="2DA7DF"/>
                </a:solidFill>
              </a:rPr>
              <a:t>, measure and govern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2DA7DF"/>
                </a:solidFill>
              </a:rPr>
              <a:t>Transform organisational </a:t>
            </a:r>
            <a:r>
              <a:rPr lang="en-US" altLang="en-US" dirty="0">
                <a:solidFill>
                  <a:srgbClr val="2DA7DF"/>
                </a:solidFill>
              </a:rPr>
              <a:t>knowledge, skills and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2DA7DF"/>
                </a:solidFill>
              </a:rPr>
              <a:t>Create </a:t>
            </a:r>
            <a:r>
              <a:rPr lang="en-US" altLang="en-US" dirty="0">
                <a:solidFill>
                  <a:srgbClr val="2DA7DF"/>
                </a:solidFill>
              </a:rPr>
              <a:t>accelerators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2DA7DF"/>
                </a:solidFill>
              </a:rPr>
              <a:t>Enable tools and technology </a:t>
            </a:r>
            <a:endParaRPr lang="en-US" altLang="en-US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2DA7DF"/>
                </a:solidFill>
              </a:rPr>
              <a:t>Continuous improvement</a:t>
            </a:r>
          </a:p>
          <a:p>
            <a:endParaRPr lang="en-US" altLang="en-US" dirty="0" smtClean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2DA7DF"/>
                </a:solidFill>
              </a:rPr>
              <a:t>Increase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2DA7DF"/>
                </a:solidFill>
              </a:rPr>
              <a:t>Consistent  </a:t>
            </a:r>
            <a:r>
              <a:rPr lang="en-US" altLang="en-US" dirty="0">
                <a:solidFill>
                  <a:srgbClr val="2DA7DF"/>
                </a:solidFill>
              </a:rPr>
              <a:t>t</a:t>
            </a:r>
            <a:r>
              <a:rPr lang="en-US" altLang="en-US" dirty="0" smtClean="0">
                <a:solidFill>
                  <a:srgbClr val="2DA7DF"/>
                </a:solidFill>
              </a:rPr>
              <a:t>est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2DA7D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rgbClr val="2DA7DF"/>
              </a:solidFill>
            </a:endParaRPr>
          </a:p>
          <a:p>
            <a:endParaRPr lang="en-US" altLang="en-US" sz="2000" dirty="0">
              <a:solidFill>
                <a:srgbClr val="2DA7D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56</a:t>
            </a:fld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797642" y="5402674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999587" y="5450629"/>
            <a:ext cx="2297463" cy="562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Scalable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07" r="79899" b="39580"/>
          <a:stretch/>
        </p:blipFill>
        <p:spPr>
          <a:xfrm>
            <a:off x="664256" y="5361036"/>
            <a:ext cx="962417" cy="7959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2694" y="1770526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825582" y="2698825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825582" y="3571317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/>
          <p:cNvSpPr/>
          <p:nvPr/>
        </p:nvSpPr>
        <p:spPr>
          <a:xfrm>
            <a:off x="832575" y="4481299"/>
            <a:ext cx="2042879" cy="707339"/>
          </a:xfrm>
          <a:prstGeom prst="rect">
            <a:avLst/>
          </a:prstGeom>
          <a:solidFill>
            <a:srgbClr val="0060A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666178" y="1775390"/>
            <a:ext cx="2997520" cy="679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Repeatable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t="36069" r="54214" b="39954"/>
          <a:stretch/>
        </p:blipFill>
        <p:spPr>
          <a:xfrm>
            <a:off x="675059" y="1608289"/>
            <a:ext cx="991416" cy="906679"/>
          </a:xfrm>
          <a:prstGeom prst="rect">
            <a:avLst/>
          </a:prstGeom>
        </p:spPr>
      </p:pic>
      <p:sp>
        <p:nvSpPr>
          <p:cNvPr id="15" name="Title 5"/>
          <p:cNvSpPr txBox="1">
            <a:spLocks/>
          </p:cNvSpPr>
          <p:nvPr/>
        </p:nvSpPr>
        <p:spPr>
          <a:xfrm>
            <a:off x="683419" y="2806778"/>
            <a:ext cx="2855574" cy="496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Reliable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5" t="28599" r="5440" b="37788"/>
          <a:stretch/>
        </p:blipFill>
        <p:spPr>
          <a:xfrm>
            <a:off x="797552" y="2620874"/>
            <a:ext cx="743276" cy="758445"/>
          </a:xfrm>
          <a:prstGeom prst="rect">
            <a:avLst/>
          </a:prstGeom>
        </p:spPr>
      </p:pic>
      <p:sp>
        <p:nvSpPr>
          <p:cNvPr id="17" name="Title 5"/>
          <p:cNvSpPr txBox="1">
            <a:spLocks/>
          </p:cNvSpPr>
          <p:nvPr/>
        </p:nvSpPr>
        <p:spPr>
          <a:xfrm>
            <a:off x="990073" y="3586655"/>
            <a:ext cx="2437950" cy="658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Auditable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9" t="38683" r="29682" b="39580"/>
          <a:stretch/>
        </p:blipFill>
        <p:spPr>
          <a:xfrm>
            <a:off x="754565" y="3526087"/>
            <a:ext cx="844839" cy="787974"/>
          </a:xfrm>
          <a:prstGeom prst="rect">
            <a:avLst/>
          </a:prstGeom>
        </p:spPr>
      </p:pic>
      <p:sp>
        <p:nvSpPr>
          <p:cNvPr id="19" name="Title 5"/>
          <p:cNvSpPr txBox="1">
            <a:spLocks/>
          </p:cNvSpPr>
          <p:nvPr/>
        </p:nvSpPr>
        <p:spPr>
          <a:xfrm>
            <a:off x="1069089" y="4556827"/>
            <a:ext cx="2191712" cy="519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AU" sz="2000" dirty="0">
                <a:solidFill>
                  <a:srgbClr val="2DA7DF"/>
                </a:solidFill>
              </a:rPr>
              <a:t>Efficient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3" t="38010" r="2669" b="36443"/>
          <a:stretch/>
        </p:blipFill>
        <p:spPr>
          <a:xfrm>
            <a:off x="831734" y="4459449"/>
            <a:ext cx="892373" cy="7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Benefits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57</a:t>
            </a:fld>
            <a:endParaRPr lang="en-AU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88586916"/>
              </p:ext>
            </p:extLst>
          </p:nvPr>
        </p:nvGraphicFramePr>
        <p:xfrm>
          <a:off x="-110143" y="852806"/>
          <a:ext cx="11865415" cy="906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819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58</a:t>
            </a:fld>
            <a:endParaRPr lang="en-AU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Cost of Defect Detection and Correction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3782161" y="5825916"/>
            <a:ext cx="231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2DA7DF"/>
                </a:solidFill>
              </a:rPr>
              <a:t>Defect Detected Phase</a:t>
            </a:r>
            <a:endParaRPr lang="en-AU" dirty="0">
              <a:solidFill>
                <a:srgbClr val="2DA7D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85" y="1177716"/>
            <a:ext cx="6543675" cy="4648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50078" y="4991725"/>
            <a:ext cx="212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solidFill>
                  <a:srgbClr val="2DA7D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Defect Created Phase</a:t>
            </a:r>
            <a:endParaRPr lang="en-AU" sz="1600" dirty="0">
              <a:solidFill>
                <a:srgbClr val="2DA7D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3543731" y="2190688"/>
            <a:ext cx="225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2DA7DF"/>
                </a:solidFill>
              </a:rPr>
              <a:t>Defect Cost to Correct</a:t>
            </a:r>
            <a:endParaRPr lang="en-AU" dirty="0">
              <a:solidFill>
                <a:srgbClr val="2DA7DF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>
            <a:off x="4334168" y="1248891"/>
            <a:ext cx="211519" cy="2924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5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5710717" y="2634510"/>
            <a:ext cx="1725822" cy="1725822"/>
            <a:chOff x="414620" y="448125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7" name="Oval 46"/>
            <p:cNvSpPr/>
            <p:nvPr/>
          </p:nvSpPr>
          <p:spPr>
            <a:xfrm>
              <a:off x="414620" y="448125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Think at enterprise level</a:t>
              </a:r>
              <a:endParaRPr lang="en-AU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312376" y="2603130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0" name="Oval 49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Define Measurement of success</a:t>
              </a:r>
              <a:endParaRPr lang="en-A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165793" y="3571105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3" name="Oval 52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Identify pilot</a:t>
              </a:r>
              <a:endParaRPr lang="en-AU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02520" y="2612248"/>
            <a:ext cx="1725822" cy="1725822"/>
            <a:chOff x="414620" y="448125"/>
            <a:chExt cx="1725822" cy="1725822"/>
          </a:xfrm>
        </p:grpSpPr>
        <p:sp>
          <p:nvSpPr>
            <p:cNvPr id="12" name="Oval 11"/>
            <p:cNvSpPr/>
            <p:nvPr/>
          </p:nvSpPr>
          <p:spPr>
            <a:xfrm>
              <a:off x="414620" y="448125"/>
              <a:ext cx="1725822" cy="172582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Think at enterprise level</a:t>
              </a:r>
              <a:endParaRPr lang="en-AU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04179" y="2580868"/>
            <a:ext cx="1725822" cy="1725822"/>
            <a:chOff x="461008" y="489984"/>
            <a:chExt cx="1725822" cy="1725822"/>
          </a:xfrm>
        </p:grpSpPr>
        <p:sp>
          <p:nvSpPr>
            <p:cNvPr id="22" name="Oval 21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Define Measurement of success</a:t>
              </a:r>
              <a:endParaRPr lang="en-A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57596" y="3548843"/>
            <a:ext cx="1725822" cy="1725822"/>
            <a:chOff x="461008" y="489984"/>
            <a:chExt cx="1725822" cy="1725822"/>
          </a:xfrm>
        </p:grpSpPr>
        <p:sp>
          <p:nvSpPr>
            <p:cNvPr id="16" name="Oval 15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Identify pilot</a:t>
              </a:r>
              <a:endParaRPr lang="en-AU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998713" y="2405363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7" name="Oval 36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/>
              <a:r>
                <a:rPr lang="en-AU" sz="1600" dirty="0">
                  <a:latin typeface="Arial" panose="020B0604020202020204" pitchFamily="34" charset="0"/>
                  <a:cs typeface="Arial" panose="020B0604020202020204" pitchFamily="34" charset="0"/>
                </a:rPr>
                <a:t>Understand current Test State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27" y="181031"/>
            <a:ext cx="10515600" cy="726776"/>
          </a:xfrm>
        </p:spPr>
        <p:txBody>
          <a:bodyPr/>
          <a:lstStyle/>
          <a:p>
            <a:r>
              <a:rPr lang="en-AU" dirty="0" smtClean="0"/>
              <a:t>Key Strategies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59</a:t>
            </a:fld>
            <a:endParaRPr lang="en-AU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5003051"/>
              </p:ext>
            </p:extLst>
          </p:nvPr>
        </p:nvGraphicFramePr>
        <p:xfrm>
          <a:off x="1783055" y="1206834"/>
          <a:ext cx="9216484" cy="5848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5608641" y="158769"/>
            <a:ext cx="1725822" cy="1725822"/>
            <a:chOff x="461008" y="489984"/>
            <a:chExt cx="1725822" cy="1725822"/>
          </a:xfrm>
        </p:grpSpPr>
        <p:sp>
          <p:nvSpPr>
            <p:cNvPr id="25" name="Oval 24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Integration of all departments</a:t>
              </a:r>
              <a:endParaRPr lang="en-A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78542" y="733965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" name="Oval 18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Market the TCoE concept</a:t>
              </a:r>
              <a:endParaRPr lang="en-AU" sz="16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75601" y="411510"/>
            <a:ext cx="1725822" cy="1725822"/>
            <a:chOff x="461008" y="489984"/>
            <a:chExt cx="1725822" cy="1725822"/>
          </a:xfrm>
        </p:grpSpPr>
        <p:sp>
          <p:nvSpPr>
            <p:cNvPr id="28" name="Oval 27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Rationalise technology</a:t>
              </a:r>
              <a:endParaRPr lang="en-A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471552" y="1548497"/>
            <a:ext cx="1725822" cy="1725822"/>
            <a:chOff x="461008" y="489984"/>
            <a:chExt cx="1725822" cy="1725822"/>
          </a:xfrm>
        </p:grpSpPr>
        <p:sp>
          <p:nvSpPr>
            <p:cNvPr id="40" name="Oval 39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Oval 4"/>
            <p:cNvSpPr/>
            <p:nvPr/>
          </p:nvSpPr>
          <p:spPr>
            <a:xfrm>
              <a:off x="723217" y="791104"/>
              <a:ext cx="1220340" cy="12203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algn="ctr"/>
              <a:r>
                <a:rPr lang="en-AU" sz="1600" dirty="0">
                  <a:latin typeface="Arial" panose="020B0604020202020204" pitchFamily="34" charset="0"/>
                  <a:cs typeface="Arial" panose="020B0604020202020204" pitchFamily="34" charset="0"/>
                </a:rPr>
                <a:t>Develop clear vision </a:t>
              </a:r>
            </a:p>
            <a:p>
              <a:pPr lvl="0" algn="ctr"/>
              <a:endParaRPr lang="en-A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64604" y="1302249"/>
            <a:ext cx="1725822" cy="1725822"/>
            <a:chOff x="461008" y="489984"/>
            <a:chExt cx="1725822" cy="1725822"/>
          </a:xfrm>
        </p:grpSpPr>
        <p:sp>
          <p:nvSpPr>
            <p:cNvPr id="43" name="Oval 42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/>
              <a:r>
                <a:rPr lang="en-AU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Define common goals</a:t>
              </a:r>
              <a:endParaRPr lang="en-A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597644" y="1327024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4" name="Oval 33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Senior management involvement</a:t>
              </a:r>
              <a:endParaRPr lang="en-A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60454" y="1589536"/>
            <a:ext cx="1725822" cy="1725822"/>
            <a:chOff x="461008" y="489984"/>
            <a:chExt cx="1725822" cy="1725822"/>
          </a:xfrm>
        </p:grpSpPr>
        <p:sp>
          <p:nvSpPr>
            <p:cNvPr id="31" name="Oval 30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Establish a champion</a:t>
              </a:r>
              <a:endParaRPr lang="en-A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616838" y="181031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6" name="Oval 55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Integration of all departments</a:t>
              </a:r>
              <a:endParaRPr lang="en-A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183798" y="433772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9" name="Oval 58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Rationalise technology</a:t>
              </a:r>
              <a:endParaRPr lang="en-A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479749" y="1570759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2" name="Oval 61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Oval 4"/>
            <p:cNvSpPr/>
            <p:nvPr/>
          </p:nvSpPr>
          <p:spPr>
            <a:xfrm>
              <a:off x="723217" y="791104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algn="ctr"/>
              <a:r>
                <a:rPr lang="en-AU" sz="1600" dirty="0">
                  <a:latin typeface="Arial" panose="020B0604020202020204" pitchFamily="34" charset="0"/>
                  <a:cs typeface="Arial" panose="020B0604020202020204" pitchFamily="34" charset="0"/>
                </a:rPr>
                <a:t>Develop clear vision </a:t>
              </a:r>
            </a:p>
            <a:p>
              <a:pPr lvl="0" algn="ctr"/>
              <a:endParaRPr lang="en-A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972801" y="1324511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5" name="Oval 64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/>
              <a:r>
                <a:rPr lang="en-AU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Define common goals</a:t>
              </a:r>
              <a:endParaRPr lang="en-A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168651" y="1611798"/>
            <a:ext cx="1725822" cy="1725822"/>
            <a:chOff x="461008" y="489984"/>
            <a:chExt cx="1725822" cy="172582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8" name="Oval 67"/>
            <p:cNvSpPr/>
            <p:nvPr/>
          </p:nvSpPr>
          <p:spPr>
            <a:xfrm>
              <a:off x="461008" y="489984"/>
              <a:ext cx="1725822" cy="1725822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Oval 4"/>
            <p:cNvSpPr/>
            <p:nvPr/>
          </p:nvSpPr>
          <p:spPr>
            <a:xfrm>
              <a:off x="667361" y="700866"/>
              <a:ext cx="1220340" cy="122034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Establish a champion</a:t>
              </a:r>
              <a:endParaRPr lang="en-AU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4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1850" y="239753"/>
            <a:ext cx="10515600" cy="2852737"/>
          </a:xfrm>
        </p:spPr>
        <p:txBody>
          <a:bodyPr/>
          <a:lstStyle/>
          <a:p>
            <a:r>
              <a:rPr lang="en-AU" dirty="0" smtClean="0"/>
              <a:t>Session 2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6</a:t>
            </a:fld>
            <a:endParaRPr lang="en-AU" dirty="0"/>
          </a:p>
        </p:txBody>
      </p:sp>
      <p:sp>
        <p:nvSpPr>
          <p:cNvPr id="16" name="Content Placeholder 23"/>
          <p:cNvSpPr txBox="1">
            <a:spLocks/>
          </p:cNvSpPr>
          <p:nvPr/>
        </p:nvSpPr>
        <p:spPr>
          <a:xfrm>
            <a:off x="5650685" y="3777321"/>
            <a:ext cx="1446646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Next Steps &amp; Close</a:t>
            </a:r>
          </a:p>
          <a:p>
            <a:pPr algn="ctr">
              <a:spcBef>
                <a:spcPts val="600"/>
              </a:spcBef>
            </a:pPr>
            <a:r>
              <a:rPr lang="en-AU" sz="1200" i="1" dirty="0" smtClean="0">
                <a:solidFill>
                  <a:schemeClr val="bg1"/>
                </a:solidFill>
              </a:rPr>
              <a:t>30 mins</a:t>
            </a:r>
            <a:endParaRPr lang="en-AU" sz="1200" i="1" dirty="0">
              <a:solidFill>
                <a:schemeClr val="bg1"/>
              </a:solidFill>
            </a:endParaRPr>
          </a:p>
        </p:txBody>
      </p:sp>
      <p:sp>
        <p:nvSpPr>
          <p:cNvPr id="19" name="Content Placeholder 19">
            <a:hlinkClick r:id="rId3" action="ppaction://hlinksldjump"/>
          </p:cNvPr>
          <p:cNvSpPr txBox="1">
            <a:spLocks/>
          </p:cNvSpPr>
          <p:nvPr/>
        </p:nvSpPr>
        <p:spPr>
          <a:xfrm>
            <a:off x="1030721" y="3339073"/>
            <a:ext cx="7566226" cy="239018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200" i="1" dirty="0" smtClean="0">
                <a:solidFill>
                  <a:schemeClr val="bg1"/>
                </a:solidFill>
              </a:rPr>
              <a:t>Session 2</a:t>
            </a:r>
          </a:p>
        </p:txBody>
      </p:sp>
      <p:sp>
        <p:nvSpPr>
          <p:cNvPr id="17" name="Text Placeholder 24"/>
          <p:cNvSpPr txBox="1">
            <a:spLocks/>
          </p:cNvSpPr>
          <p:nvPr/>
        </p:nvSpPr>
        <p:spPr>
          <a:xfrm>
            <a:off x="831850" y="1451283"/>
            <a:ext cx="11143346" cy="185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900" dirty="0" smtClean="0">
                <a:solidFill>
                  <a:schemeClr val="bg1"/>
                </a:solidFill>
              </a:rPr>
              <a:t>- Wednesday 8</a:t>
            </a:r>
            <a:r>
              <a:rPr lang="en-AU" sz="1900" baseline="30000" dirty="0" smtClean="0">
                <a:solidFill>
                  <a:schemeClr val="bg1"/>
                </a:solidFill>
              </a:rPr>
              <a:t>th</a:t>
            </a:r>
            <a:r>
              <a:rPr lang="en-AU" sz="1900" dirty="0" smtClean="0">
                <a:solidFill>
                  <a:schemeClr val="bg1"/>
                </a:solidFill>
              </a:rPr>
              <a:t> March 9am – 12:00pm</a:t>
            </a:r>
          </a:p>
          <a:p>
            <a:r>
              <a:rPr lang="en-AU" sz="1900" dirty="0" smtClean="0">
                <a:solidFill>
                  <a:schemeClr val="bg1"/>
                </a:solidFill>
              </a:rPr>
              <a:t>- Woodside Energy Offices</a:t>
            </a:r>
          </a:p>
          <a:p>
            <a:r>
              <a:rPr lang="en-AU" sz="1900" dirty="0" smtClean="0">
                <a:solidFill>
                  <a:schemeClr val="bg1"/>
                </a:solidFill>
              </a:rPr>
              <a:t>- Planit Representatives – Andrew White (Perth Director), Alex Edwards (Enterprise Director Technical   Services), Jason Stannage (Perth Principal Consultant) &amp; Phil Johnson (Perth Senior Technical Consultant)</a:t>
            </a:r>
            <a:endParaRPr lang="en-AU" dirty="0" smtClean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84650" y="3678404"/>
            <a:ext cx="2824593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 Course of action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AOB 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0722" y="327316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9</a:t>
            </a:r>
            <a:r>
              <a:rPr lang="en-AU" sz="1400" dirty="0" smtClean="0">
                <a:solidFill>
                  <a:schemeClr val="bg1"/>
                </a:solidFill>
              </a:rPr>
              <a:t>am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61462" y="3289765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solidFill>
                  <a:schemeClr val="bg1"/>
                </a:solidFill>
              </a:rPr>
              <a:t>10:00pm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Content Placeholder 21"/>
          <p:cNvSpPr txBox="1">
            <a:spLocks/>
          </p:cNvSpPr>
          <p:nvPr/>
        </p:nvSpPr>
        <p:spPr>
          <a:xfrm>
            <a:off x="1030722" y="3717945"/>
            <a:ext cx="1364224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 lnSpcReduction="10000"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chemeClr val="bg1"/>
                </a:solidFill>
              </a:rPr>
              <a:t>Question &amp; Answer </a:t>
            </a:r>
            <a:endParaRPr lang="en-AU" sz="1200" dirty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AU" sz="1200" i="1" dirty="0" smtClean="0">
                <a:solidFill>
                  <a:schemeClr val="bg1"/>
                </a:solidFill>
              </a:rPr>
              <a:t>30 mins</a:t>
            </a:r>
            <a:endParaRPr lang="en-AU" sz="1200" i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74423" y="3597542"/>
            <a:ext cx="4027935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 in the life of </a:t>
            </a:r>
            <a:endParaRPr lang="en-A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level </a:t>
            </a: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AU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you want to </a:t>
            </a: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AU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 Forum </a:t>
            </a:r>
            <a:endParaRPr lang="en-AU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03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116" y="202262"/>
            <a:ext cx="10515600" cy="726776"/>
          </a:xfrm>
        </p:spPr>
        <p:txBody>
          <a:bodyPr/>
          <a:lstStyle/>
          <a:p>
            <a:r>
              <a:rPr lang="en-AU" dirty="0"/>
              <a:t>A View Of A TCoE Phased Approach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124" y="806991"/>
            <a:ext cx="8727510" cy="5193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17115" y="6270539"/>
            <a:ext cx="2458122" cy="365125"/>
          </a:xfrm>
        </p:spPr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08176" y="6270538"/>
            <a:ext cx="467061" cy="365125"/>
          </a:xfrm>
        </p:spPr>
        <p:txBody>
          <a:bodyPr/>
          <a:lstStyle/>
          <a:p>
            <a:fld id="{B343C9CB-C555-4E9B-92D9-067BF6B13A25}" type="slidenum">
              <a:rPr lang="en-AU" smtClean="0"/>
              <a:pPr/>
              <a:t>60</a:t>
            </a:fld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1989002" y="1678654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1(TPO)</a:t>
            </a:r>
            <a:endParaRPr lang="en-AU" sz="1600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9785" y="218178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 (Pilot)</a:t>
            </a:r>
            <a:endParaRPr lang="en-AU" sz="1600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6585" y="1847931"/>
            <a:ext cx="2023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3 (Transition)</a:t>
            </a:r>
            <a:endParaRPr lang="en-AU" sz="1600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4525" y="3243633"/>
            <a:ext cx="3424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4 (Continuous Improvement)</a:t>
            </a:r>
            <a:endParaRPr lang="en-AU" sz="1600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9002" y="2006817"/>
            <a:ext cx="181972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1.Understanding testing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landscape, define TCoE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roadmap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Begin fundamental polices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application testing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3.Define reporting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</a:t>
            </a:r>
            <a:endParaRPr lang="en-AU" sz="1000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86457" y="4252621"/>
            <a:ext cx="2039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4.Define measurable quality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Implement governance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Test planning, test case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deployment, defect management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automation, test case 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AU" sz="1000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2207" y="2492443"/>
            <a:ext cx="1840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1.Initiate tactical projects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Start functions as a shared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Training</a:t>
            </a:r>
            <a:endParaRPr lang="en-AU" sz="1000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66980" y="3957069"/>
            <a:ext cx="210987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4.Inculdes test management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Offices, shared services teams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domain-specific expertise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teams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Unit testing, integration testing, 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Security, system testing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0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60641" y="2067940"/>
            <a:ext cx="2164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1.TCoE works as central source for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entire organisation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Gets more projects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under TCoE scope</a:t>
            </a:r>
            <a:endParaRPr lang="en-AU" sz="1000" dirty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36794" y="3671394"/>
            <a:ext cx="29899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.TCoE takes complete ownership of QA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Functions as a test service provider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Offers testing resources, tools, methodologies, 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 and expertise for testing application 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cross-functional business processes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02369" y="4157345"/>
            <a:ext cx="148630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4.Tool procurement, 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and test 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setup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000" dirty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Test and automation</a:t>
            </a:r>
          </a:p>
          <a:p>
            <a:r>
              <a:rPr lang="en-AU" sz="1000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strategy</a:t>
            </a:r>
          </a:p>
          <a:p>
            <a:endParaRPr lang="en-AU" sz="8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000" dirty="0" smtClean="0">
              <a:solidFill>
                <a:srgbClr val="2DA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3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61</a:t>
            </a:fld>
            <a:endParaRPr lang="en-AU" dirty="0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230831" y="106198"/>
            <a:ext cx="4111582" cy="290522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DA7D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sz="6700" dirty="0" smtClean="0">
                <a:solidFill>
                  <a:schemeClr val="bg1"/>
                </a:solidFill>
              </a:rPr>
              <a:t>Workshop</a:t>
            </a:r>
          </a:p>
          <a:p>
            <a:endParaRPr lang="en-AU" dirty="0" smtClean="0">
              <a:solidFill>
                <a:schemeClr val="bg1"/>
              </a:solidFill>
            </a:endParaRPr>
          </a:p>
          <a:p>
            <a:endParaRPr lang="en-AU" dirty="0" smtClean="0">
              <a:solidFill>
                <a:schemeClr val="bg1"/>
              </a:solidFill>
            </a:endParaRPr>
          </a:p>
          <a:p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0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62</a:t>
            </a:fld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31633" y="1472814"/>
            <a:ext cx="3996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Ownership and Risk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owns the test function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evaluate project risk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What's the scale of your delivery portfolio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owns the test estimate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level of test independence do you have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AU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153" y="3281822"/>
            <a:ext cx="3402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Current Test State</a:t>
            </a:r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your test policy and framework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your test methodology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your test phases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does test get engaged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testing a career in Woodside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% per project test cost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11584" y="166313"/>
            <a:ext cx="32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Test Governance</a:t>
            </a:r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35992" y="427830"/>
            <a:ext cx="27258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your track governance/Quality gates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track progress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your </a:t>
            </a: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efect management progress 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your test artefacts useful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type of vendor quality SLA’s are in place.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73325" y="2318498"/>
            <a:ext cx="3324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Perception of Test</a:t>
            </a:r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73325" y="2586448"/>
            <a:ext cx="33154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works well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needs improved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think you will achieve success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39479" y="3928833"/>
            <a:ext cx="3352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How Do You Measure Success</a:t>
            </a:r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73413" y="4212273"/>
            <a:ext cx="33185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testing get involved with risk decisions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levels of traceability from requirement through to test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scale of defects are you finding in live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your test KPI and reporting standards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AU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urved Connector 17"/>
          <p:cNvCxnSpPr>
            <a:endCxn id="31" idx="35"/>
          </p:cNvCxnSpPr>
          <p:nvPr/>
        </p:nvCxnSpPr>
        <p:spPr>
          <a:xfrm rot="16200000" flipV="1">
            <a:off x="5460420" y="2607491"/>
            <a:ext cx="598972" cy="184509"/>
          </a:xfrm>
          <a:prstGeom prst="curvedConnector2">
            <a:avLst/>
          </a:prstGeom>
          <a:ln w="1905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3965773" y="4039204"/>
            <a:ext cx="1688430" cy="1644424"/>
          </a:xfrm>
          <a:prstGeom prst="curvedConnector3">
            <a:avLst/>
          </a:prstGeom>
          <a:ln w="1905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7576489">
            <a:off x="3425952" y="5352288"/>
            <a:ext cx="561824" cy="772403"/>
            <a:chOff x="3987776" y="1207008"/>
            <a:chExt cx="657376" cy="838121"/>
          </a:xfrm>
        </p:grpSpPr>
        <p:sp>
          <p:nvSpPr>
            <p:cNvPr id="21" name="Flowchart: Extract 20"/>
            <p:cNvSpPr/>
            <p:nvPr/>
          </p:nvSpPr>
          <p:spPr>
            <a:xfrm rot="18950120">
              <a:off x="3987776" y="1207008"/>
              <a:ext cx="657376" cy="838121"/>
            </a:xfrm>
            <a:prstGeom prst="flowChartExtra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Flowchart: Extract 21"/>
            <p:cNvSpPr/>
            <p:nvPr/>
          </p:nvSpPr>
          <p:spPr>
            <a:xfrm rot="18981328">
              <a:off x="4133755" y="1217944"/>
              <a:ext cx="365417" cy="813493"/>
            </a:xfrm>
            <a:prstGeom prst="flowChartExtract">
              <a:avLst/>
            </a:prstGeom>
            <a:noFill/>
            <a:ln w="1905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152614" y="1438656"/>
              <a:ext cx="460780" cy="541481"/>
            </a:xfrm>
            <a:custGeom>
              <a:avLst/>
              <a:gdLst>
                <a:gd name="connsiteX0" fmla="*/ 17050 w 460780"/>
                <a:gd name="connsiteY0" fmla="*/ 0 h 541481"/>
                <a:gd name="connsiteX1" fmla="*/ 4858 w 460780"/>
                <a:gd name="connsiteY1" fmla="*/ 60960 h 541481"/>
                <a:gd name="connsiteX2" fmla="*/ 41434 w 460780"/>
                <a:gd name="connsiteY2" fmla="*/ 24384 h 541481"/>
                <a:gd name="connsiteX3" fmla="*/ 53626 w 460780"/>
                <a:gd name="connsiteY3" fmla="*/ 121920 h 541481"/>
                <a:gd name="connsiteX4" fmla="*/ 65818 w 460780"/>
                <a:gd name="connsiteY4" fmla="*/ 85344 h 541481"/>
                <a:gd name="connsiteX5" fmla="*/ 78010 w 460780"/>
                <a:gd name="connsiteY5" fmla="*/ 121920 h 541481"/>
                <a:gd name="connsiteX6" fmla="*/ 90202 w 460780"/>
                <a:gd name="connsiteY6" fmla="*/ 195072 h 541481"/>
                <a:gd name="connsiteX7" fmla="*/ 126778 w 460780"/>
                <a:gd name="connsiteY7" fmla="*/ 158496 h 541481"/>
                <a:gd name="connsiteX8" fmla="*/ 138970 w 460780"/>
                <a:gd name="connsiteY8" fmla="*/ 292608 h 541481"/>
                <a:gd name="connsiteX9" fmla="*/ 163354 w 460780"/>
                <a:gd name="connsiteY9" fmla="*/ 219456 h 541481"/>
                <a:gd name="connsiteX10" fmla="*/ 187738 w 460780"/>
                <a:gd name="connsiteY10" fmla="*/ 182880 h 541481"/>
                <a:gd name="connsiteX11" fmla="*/ 199930 w 460780"/>
                <a:gd name="connsiteY11" fmla="*/ 134112 h 541481"/>
                <a:gd name="connsiteX12" fmla="*/ 212122 w 460780"/>
                <a:gd name="connsiteY12" fmla="*/ 170688 h 541481"/>
                <a:gd name="connsiteX13" fmla="*/ 187738 w 460780"/>
                <a:gd name="connsiteY13" fmla="*/ 268224 h 541481"/>
                <a:gd name="connsiteX14" fmla="*/ 199930 w 460780"/>
                <a:gd name="connsiteY14" fmla="*/ 329184 h 541481"/>
                <a:gd name="connsiteX15" fmla="*/ 212122 w 460780"/>
                <a:gd name="connsiteY15" fmla="*/ 292608 h 541481"/>
                <a:gd name="connsiteX16" fmla="*/ 248698 w 460780"/>
                <a:gd name="connsiteY16" fmla="*/ 207264 h 541481"/>
                <a:gd name="connsiteX17" fmla="*/ 248698 w 460780"/>
                <a:gd name="connsiteY17" fmla="*/ 341376 h 541481"/>
                <a:gd name="connsiteX18" fmla="*/ 236506 w 460780"/>
                <a:gd name="connsiteY18" fmla="*/ 390144 h 541481"/>
                <a:gd name="connsiteX19" fmla="*/ 248698 w 460780"/>
                <a:gd name="connsiteY19" fmla="*/ 353568 h 541481"/>
                <a:gd name="connsiteX20" fmla="*/ 285274 w 460780"/>
                <a:gd name="connsiteY20" fmla="*/ 316992 h 541481"/>
                <a:gd name="connsiteX21" fmla="*/ 321850 w 460780"/>
                <a:gd name="connsiteY21" fmla="*/ 243840 h 541481"/>
                <a:gd name="connsiteX22" fmla="*/ 334042 w 460780"/>
                <a:gd name="connsiteY22" fmla="*/ 280416 h 541481"/>
                <a:gd name="connsiteX23" fmla="*/ 297466 w 460780"/>
                <a:gd name="connsiteY23" fmla="*/ 426720 h 541481"/>
                <a:gd name="connsiteX24" fmla="*/ 273082 w 460780"/>
                <a:gd name="connsiteY24" fmla="*/ 463296 h 541481"/>
                <a:gd name="connsiteX25" fmla="*/ 248698 w 460780"/>
                <a:gd name="connsiteY25" fmla="*/ 536448 h 541481"/>
                <a:gd name="connsiteX26" fmla="*/ 321850 w 460780"/>
                <a:gd name="connsiteY26" fmla="*/ 365760 h 541481"/>
                <a:gd name="connsiteX27" fmla="*/ 358426 w 460780"/>
                <a:gd name="connsiteY27" fmla="*/ 341376 h 541481"/>
                <a:gd name="connsiteX28" fmla="*/ 395002 w 460780"/>
                <a:gd name="connsiteY28" fmla="*/ 268224 h 541481"/>
                <a:gd name="connsiteX29" fmla="*/ 407194 w 460780"/>
                <a:gd name="connsiteY29" fmla="*/ 304800 h 541481"/>
                <a:gd name="connsiteX30" fmla="*/ 370618 w 460780"/>
                <a:gd name="connsiteY30" fmla="*/ 451104 h 541481"/>
                <a:gd name="connsiteX31" fmla="*/ 334042 w 460780"/>
                <a:gd name="connsiteY31" fmla="*/ 487680 h 541481"/>
                <a:gd name="connsiteX32" fmla="*/ 321850 w 460780"/>
                <a:gd name="connsiteY32" fmla="*/ 536448 h 541481"/>
                <a:gd name="connsiteX33" fmla="*/ 346234 w 460780"/>
                <a:gd name="connsiteY33" fmla="*/ 499872 h 541481"/>
                <a:gd name="connsiteX34" fmla="*/ 358426 w 460780"/>
                <a:gd name="connsiteY34" fmla="*/ 463296 h 541481"/>
                <a:gd name="connsiteX35" fmla="*/ 419386 w 460780"/>
                <a:gd name="connsiteY35" fmla="*/ 390144 h 541481"/>
                <a:gd name="connsiteX36" fmla="*/ 431578 w 460780"/>
                <a:gd name="connsiteY36" fmla="*/ 353568 h 541481"/>
                <a:gd name="connsiteX37" fmla="*/ 455962 w 460780"/>
                <a:gd name="connsiteY37" fmla="*/ 316992 h 541481"/>
                <a:gd name="connsiteX38" fmla="*/ 455962 w 460780"/>
                <a:gd name="connsiteY38" fmla="*/ 451104 h 5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0780" h="541481">
                  <a:moveTo>
                    <a:pt x="17050" y="0"/>
                  </a:moveTo>
                  <a:cubicBezTo>
                    <a:pt x="12986" y="20320"/>
                    <a:pt x="-9795" y="46307"/>
                    <a:pt x="4858" y="60960"/>
                  </a:cubicBezTo>
                  <a:cubicBezTo>
                    <a:pt x="17050" y="73152"/>
                    <a:pt x="30663" y="10920"/>
                    <a:pt x="41434" y="24384"/>
                  </a:cubicBezTo>
                  <a:cubicBezTo>
                    <a:pt x="61902" y="49969"/>
                    <a:pt x="49562" y="89408"/>
                    <a:pt x="53626" y="121920"/>
                  </a:cubicBezTo>
                  <a:cubicBezTo>
                    <a:pt x="57690" y="109728"/>
                    <a:pt x="52967" y="85344"/>
                    <a:pt x="65818" y="85344"/>
                  </a:cubicBezTo>
                  <a:cubicBezTo>
                    <a:pt x="78669" y="85344"/>
                    <a:pt x="75222" y="109375"/>
                    <a:pt x="78010" y="121920"/>
                  </a:cubicBezTo>
                  <a:cubicBezTo>
                    <a:pt x="83373" y="146052"/>
                    <a:pt x="86138" y="170688"/>
                    <a:pt x="90202" y="195072"/>
                  </a:cubicBezTo>
                  <a:cubicBezTo>
                    <a:pt x="118650" y="109728"/>
                    <a:pt x="106458" y="97536"/>
                    <a:pt x="126778" y="158496"/>
                  </a:cubicBezTo>
                  <a:cubicBezTo>
                    <a:pt x="130842" y="203200"/>
                    <a:pt x="115875" y="254117"/>
                    <a:pt x="138970" y="292608"/>
                  </a:cubicBezTo>
                  <a:cubicBezTo>
                    <a:pt x="152194" y="314648"/>
                    <a:pt x="149097" y="240842"/>
                    <a:pt x="163354" y="219456"/>
                  </a:cubicBezTo>
                  <a:lnTo>
                    <a:pt x="187738" y="182880"/>
                  </a:lnTo>
                  <a:cubicBezTo>
                    <a:pt x="191802" y="166624"/>
                    <a:pt x="184943" y="141606"/>
                    <a:pt x="199930" y="134112"/>
                  </a:cubicBezTo>
                  <a:cubicBezTo>
                    <a:pt x="211425" y="128365"/>
                    <a:pt x="213286" y="157889"/>
                    <a:pt x="212122" y="170688"/>
                  </a:cubicBezTo>
                  <a:cubicBezTo>
                    <a:pt x="209088" y="204063"/>
                    <a:pt x="187738" y="268224"/>
                    <a:pt x="187738" y="268224"/>
                  </a:cubicBezTo>
                  <a:cubicBezTo>
                    <a:pt x="191802" y="288544"/>
                    <a:pt x="185277" y="314531"/>
                    <a:pt x="199930" y="329184"/>
                  </a:cubicBezTo>
                  <a:cubicBezTo>
                    <a:pt x="209017" y="338271"/>
                    <a:pt x="208591" y="304965"/>
                    <a:pt x="212122" y="292608"/>
                  </a:cubicBezTo>
                  <a:cubicBezTo>
                    <a:pt x="231804" y="223720"/>
                    <a:pt x="211577" y="262946"/>
                    <a:pt x="248698" y="207264"/>
                  </a:cubicBezTo>
                  <a:cubicBezTo>
                    <a:pt x="291671" y="271724"/>
                    <a:pt x="276636" y="229625"/>
                    <a:pt x="248698" y="341376"/>
                  </a:cubicBezTo>
                  <a:cubicBezTo>
                    <a:pt x="244634" y="357632"/>
                    <a:pt x="231207" y="406040"/>
                    <a:pt x="236506" y="390144"/>
                  </a:cubicBezTo>
                  <a:cubicBezTo>
                    <a:pt x="240570" y="377952"/>
                    <a:pt x="239611" y="362655"/>
                    <a:pt x="248698" y="353568"/>
                  </a:cubicBezTo>
                  <a:cubicBezTo>
                    <a:pt x="260890" y="341376"/>
                    <a:pt x="274236" y="330238"/>
                    <a:pt x="285274" y="316992"/>
                  </a:cubicBezTo>
                  <a:cubicBezTo>
                    <a:pt x="311535" y="285479"/>
                    <a:pt x="309631" y="280498"/>
                    <a:pt x="321850" y="243840"/>
                  </a:cubicBezTo>
                  <a:cubicBezTo>
                    <a:pt x="325914" y="256032"/>
                    <a:pt x="334042" y="267565"/>
                    <a:pt x="334042" y="280416"/>
                  </a:cubicBezTo>
                  <a:cubicBezTo>
                    <a:pt x="334042" y="307840"/>
                    <a:pt x="312597" y="404023"/>
                    <a:pt x="297466" y="426720"/>
                  </a:cubicBezTo>
                  <a:cubicBezTo>
                    <a:pt x="289338" y="438912"/>
                    <a:pt x="279033" y="449906"/>
                    <a:pt x="273082" y="463296"/>
                  </a:cubicBezTo>
                  <a:cubicBezTo>
                    <a:pt x="262643" y="486784"/>
                    <a:pt x="242464" y="561384"/>
                    <a:pt x="248698" y="536448"/>
                  </a:cubicBezTo>
                  <a:cubicBezTo>
                    <a:pt x="260933" y="487507"/>
                    <a:pt x="271332" y="399439"/>
                    <a:pt x="321850" y="365760"/>
                  </a:cubicBezTo>
                  <a:lnTo>
                    <a:pt x="358426" y="341376"/>
                  </a:lnTo>
                  <a:cubicBezTo>
                    <a:pt x="361432" y="332357"/>
                    <a:pt x="379246" y="268224"/>
                    <a:pt x="395002" y="268224"/>
                  </a:cubicBezTo>
                  <a:cubicBezTo>
                    <a:pt x="407853" y="268224"/>
                    <a:pt x="403130" y="292608"/>
                    <a:pt x="407194" y="304800"/>
                  </a:cubicBezTo>
                  <a:cubicBezTo>
                    <a:pt x="403165" y="328977"/>
                    <a:pt x="389939" y="431783"/>
                    <a:pt x="370618" y="451104"/>
                  </a:cubicBezTo>
                  <a:lnTo>
                    <a:pt x="334042" y="487680"/>
                  </a:lnTo>
                  <a:cubicBezTo>
                    <a:pt x="329978" y="503936"/>
                    <a:pt x="310002" y="524600"/>
                    <a:pt x="321850" y="536448"/>
                  </a:cubicBezTo>
                  <a:cubicBezTo>
                    <a:pt x="332211" y="546809"/>
                    <a:pt x="339681" y="512978"/>
                    <a:pt x="346234" y="499872"/>
                  </a:cubicBezTo>
                  <a:cubicBezTo>
                    <a:pt x="351981" y="488377"/>
                    <a:pt x="353364" y="475108"/>
                    <a:pt x="358426" y="463296"/>
                  </a:cubicBezTo>
                  <a:cubicBezTo>
                    <a:pt x="383176" y="405547"/>
                    <a:pt x="372676" y="421284"/>
                    <a:pt x="419386" y="390144"/>
                  </a:cubicBezTo>
                  <a:cubicBezTo>
                    <a:pt x="423450" y="377952"/>
                    <a:pt x="425831" y="365063"/>
                    <a:pt x="431578" y="353568"/>
                  </a:cubicBezTo>
                  <a:cubicBezTo>
                    <a:pt x="438131" y="340462"/>
                    <a:pt x="452408" y="302777"/>
                    <a:pt x="455962" y="316992"/>
                  </a:cubicBezTo>
                  <a:cubicBezTo>
                    <a:pt x="466804" y="360361"/>
                    <a:pt x="455962" y="406400"/>
                    <a:pt x="455962" y="45110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092411" y="608884"/>
            <a:ext cx="355845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Proxima Nova Semibold"/>
              </a:rPr>
              <a:t>Aspirations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success look like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your business want change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 you require change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you think you need it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083427" y="1778468"/>
            <a:ext cx="657376" cy="838121"/>
            <a:chOff x="3987776" y="1207008"/>
            <a:chExt cx="657376" cy="838121"/>
          </a:xfrm>
        </p:grpSpPr>
        <p:sp>
          <p:nvSpPr>
            <p:cNvPr id="29" name="Flowchart: Extract 28"/>
            <p:cNvSpPr/>
            <p:nvPr/>
          </p:nvSpPr>
          <p:spPr>
            <a:xfrm rot="18950120">
              <a:off x="3987776" y="1207008"/>
              <a:ext cx="657376" cy="838121"/>
            </a:xfrm>
            <a:prstGeom prst="flowChartExtra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Flowchart: Extract 29"/>
            <p:cNvSpPr/>
            <p:nvPr/>
          </p:nvSpPr>
          <p:spPr>
            <a:xfrm rot="18981328">
              <a:off x="4133755" y="1217944"/>
              <a:ext cx="365417" cy="813493"/>
            </a:xfrm>
            <a:prstGeom prst="flowChartExtract">
              <a:avLst/>
            </a:prstGeom>
            <a:noFill/>
            <a:ln w="1905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152614" y="1438656"/>
              <a:ext cx="460780" cy="541481"/>
            </a:xfrm>
            <a:custGeom>
              <a:avLst/>
              <a:gdLst>
                <a:gd name="connsiteX0" fmla="*/ 17050 w 460780"/>
                <a:gd name="connsiteY0" fmla="*/ 0 h 541481"/>
                <a:gd name="connsiteX1" fmla="*/ 4858 w 460780"/>
                <a:gd name="connsiteY1" fmla="*/ 60960 h 541481"/>
                <a:gd name="connsiteX2" fmla="*/ 41434 w 460780"/>
                <a:gd name="connsiteY2" fmla="*/ 24384 h 541481"/>
                <a:gd name="connsiteX3" fmla="*/ 53626 w 460780"/>
                <a:gd name="connsiteY3" fmla="*/ 121920 h 541481"/>
                <a:gd name="connsiteX4" fmla="*/ 65818 w 460780"/>
                <a:gd name="connsiteY4" fmla="*/ 85344 h 541481"/>
                <a:gd name="connsiteX5" fmla="*/ 78010 w 460780"/>
                <a:gd name="connsiteY5" fmla="*/ 121920 h 541481"/>
                <a:gd name="connsiteX6" fmla="*/ 90202 w 460780"/>
                <a:gd name="connsiteY6" fmla="*/ 195072 h 541481"/>
                <a:gd name="connsiteX7" fmla="*/ 126778 w 460780"/>
                <a:gd name="connsiteY7" fmla="*/ 158496 h 541481"/>
                <a:gd name="connsiteX8" fmla="*/ 138970 w 460780"/>
                <a:gd name="connsiteY8" fmla="*/ 292608 h 541481"/>
                <a:gd name="connsiteX9" fmla="*/ 163354 w 460780"/>
                <a:gd name="connsiteY9" fmla="*/ 219456 h 541481"/>
                <a:gd name="connsiteX10" fmla="*/ 187738 w 460780"/>
                <a:gd name="connsiteY10" fmla="*/ 182880 h 541481"/>
                <a:gd name="connsiteX11" fmla="*/ 199930 w 460780"/>
                <a:gd name="connsiteY11" fmla="*/ 134112 h 541481"/>
                <a:gd name="connsiteX12" fmla="*/ 212122 w 460780"/>
                <a:gd name="connsiteY12" fmla="*/ 170688 h 541481"/>
                <a:gd name="connsiteX13" fmla="*/ 187738 w 460780"/>
                <a:gd name="connsiteY13" fmla="*/ 268224 h 541481"/>
                <a:gd name="connsiteX14" fmla="*/ 199930 w 460780"/>
                <a:gd name="connsiteY14" fmla="*/ 329184 h 541481"/>
                <a:gd name="connsiteX15" fmla="*/ 212122 w 460780"/>
                <a:gd name="connsiteY15" fmla="*/ 292608 h 541481"/>
                <a:gd name="connsiteX16" fmla="*/ 248698 w 460780"/>
                <a:gd name="connsiteY16" fmla="*/ 207264 h 541481"/>
                <a:gd name="connsiteX17" fmla="*/ 248698 w 460780"/>
                <a:gd name="connsiteY17" fmla="*/ 341376 h 541481"/>
                <a:gd name="connsiteX18" fmla="*/ 236506 w 460780"/>
                <a:gd name="connsiteY18" fmla="*/ 390144 h 541481"/>
                <a:gd name="connsiteX19" fmla="*/ 248698 w 460780"/>
                <a:gd name="connsiteY19" fmla="*/ 353568 h 541481"/>
                <a:gd name="connsiteX20" fmla="*/ 285274 w 460780"/>
                <a:gd name="connsiteY20" fmla="*/ 316992 h 541481"/>
                <a:gd name="connsiteX21" fmla="*/ 321850 w 460780"/>
                <a:gd name="connsiteY21" fmla="*/ 243840 h 541481"/>
                <a:gd name="connsiteX22" fmla="*/ 334042 w 460780"/>
                <a:gd name="connsiteY22" fmla="*/ 280416 h 541481"/>
                <a:gd name="connsiteX23" fmla="*/ 297466 w 460780"/>
                <a:gd name="connsiteY23" fmla="*/ 426720 h 541481"/>
                <a:gd name="connsiteX24" fmla="*/ 273082 w 460780"/>
                <a:gd name="connsiteY24" fmla="*/ 463296 h 541481"/>
                <a:gd name="connsiteX25" fmla="*/ 248698 w 460780"/>
                <a:gd name="connsiteY25" fmla="*/ 536448 h 541481"/>
                <a:gd name="connsiteX26" fmla="*/ 321850 w 460780"/>
                <a:gd name="connsiteY26" fmla="*/ 365760 h 541481"/>
                <a:gd name="connsiteX27" fmla="*/ 358426 w 460780"/>
                <a:gd name="connsiteY27" fmla="*/ 341376 h 541481"/>
                <a:gd name="connsiteX28" fmla="*/ 395002 w 460780"/>
                <a:gd name="connsiteY28" fmla="*/ 268224 h 541481"/>
                <a:gd name="connsiteX29" fmla="*/ 407194 w 460780"/>
                <a:gd name="connsiteY29" fmla="*/ 304800 h 541481"/>
                <a:gd name="connsiteX30" fmla="*/ 370618 w 460780"/>
                <a:gd name="connsiteY30" fmla="*/ 451104 h 541481"/>
                <a:gd name="connsiteX31" fmla="*/ 334042 w 460780"/>
                <a:gd name="connsiteY31" fmla="*/ 487680 h 541481"/>
                <a:gd name="connsiteX32" fmla="*/ 321850 w 460780"/>
                <a:gd name="connsiteY32" fmla="*/ 536448 h 541481"/>
                <a:gd name="connsiteX33" fmla="*/ 346234 w 460780"/>
                <a:gd name="connsiteY33" fmla="*/ 499872 h 541481"/>
                <a:gd name="connsiteX34" fmla="*/ 358426 w 460780"/>
                <a:gd name="connsiteY34" fmla="*/ 463296 h 541481"/>
                <a:gd name="connsiteX35" fmla="*/ 419386 w 460780"/>
                <a:gd name="connsiteY35" fmla="*/ 390144 h 541481"/>
                <a:gd name="connsiteX36" fmla="*/ 431578 w 460780"/>
                <a:gd name="connsiteY36" fmla="*/ 353568 h 541481"/>
                <a:gd name="connsiteX37" fmla="*/ 455962 w 460780"/>
                <a:gd name="connsiteY37" fmla="*/ 316992 h 541481"/>
                <a:gd name="connsiteX38" fmla="*/ 455962 w 460780"/>
                <a:gd name="connsiteY38" fmla="*/ 451104 h 5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0780" h="541481">
                  <a:moveTo>
                    <a:pt x="17050" y="0"/>
                  </a:moveTo>
                  <a:cubicBezTo>
                    <a:pt x="12986" y="20320"/>
                    <a:pt x="-9795" y="46307"/>
                    <a:pt x="4858" y="60960"/>
                  </a:cubicBezTo>
                  <a:cubicBezTo>
                    <a:pt x="17050" y="73152"/>
                    <a:pt x="30663" y="10920"/>
                    <a:pt x="41434" y="24384"/>
                  </a:cubicBezTo>
                  <a:cubicBezTo>
                    <a:pt x="61902" y="49969"/>
                    <a:pt x="49562" y="89408"/>
                    <a:pt x="53626" y="121920"/>
                  </a:cubicBezTo>
                  <a:cubicBezTo>
                    <a:pt x="57690" y="109728"/>
                    <a:pt x="52967" y="85344"/>
                    <a:pt x="65818" y="85344"/>
                  </a:cubicBezTo>
                  <a:cubicBezTo>
                    <a:pt x="78669" y="85344"/>
                    <a:pt x="75222" y="109375"/>
                    <a:pt x="78010" y="121920"/>
                  </a:cubicBezTo>
                  <a:cubicBezTo>
                    <a:pt x="83373" y="146052"/>
                    <a:pt x="86138" y="170688"/>
                    <a:pt x="90202" y="195072"/>
                  </a:cubicBezTo>
                  <a:cubicBezTo>
                    <a:pt x="118650" y="109728"/>
                    <a:pt x="106458" y="97536"/>
                    <a:pt x="126778" y="158496"/>
                  </a:cubicBezTo>
                  <a:cubicBezTo>
                    <a:pt x="130842" y="203200"/>
                    <a:pt x="115875" y="254117"/>
                    <a:pt x="138970" y="292608"/>
                  </a:cubicBezTo>
                  <a:cubicBezTo>
                    <a:pt x="152194" y="314648"/>
                    <a:pt x="149097" y="240842"/>
                    <a:pt x="163354" y="219456"/>
                  </a:cubicBezTo>
                  <a:lnTo>
                    <a:pt x="187738" y="182880"/>
                  </a:lnTo>
                  <a:cubicBezTo>
                    <a:pt x="191802" y="166624"/>
                    <a:pt x="184943" y="141606"/>
                    <a:pt x="199930" y="134112"/>
                  </a:cubicBezTo>
                  <a:cubicBezTo>
                    <a:pt x="211425" y="128365"/>
                    <a:pt x="213286" y="157889"/>
                    <a:pt x="212122" y="170688"/>
                  </a:cubicBezTo>
                  <a:cubicBezTo>
                    <a:pt x="209088" y="204063"/>
                    <a:pt x="187738" y="268224"/>
                    <a:pt x="187738" y="268224"/>
                  </a:cubicBezTo>
                  <a:cubicBezTo>
                    <a:pt x="191802" y="288544"/>
                    <a:pt x="185277" y="314531"/>
                    <a:pt x="199930" y="329184"/>
                  </a:cubicBezTo>
                  <a:cubicBezTo>
                    <a:pt x="209017" y="338271"/>
                    <a:pt x="208591" y="304965"/>
                    <a:pt x="212122" y="292608"/>
                  </a:cubicBezTo>
                  <a:cubicBezTo>
                    <a:pt x="231804" y="223720"/>
                    <a:pt x="211577" y="262946"/>
                    <a:pt x="248698" y="207264"/>
                  </a:cubicBezTo>
                  <a:cubicBezTo>
                    <a:pt x="291671" y="271724"/>
                    <a:pt x="276636" y="229625"/>
                    <a:pt x="248698" y="341376"/>
                  </a:cubicBezTo>
                  <a:cubicBezTo>
                    <a:pt x="244634" y="357632"/>
                    <a:pt x="231207" y="406040"/>
                    <a:pt x="236506" y="390144"/>
                  </a:cubicBezTo>
                  <a:cubicBezTo>
                    <a:pt x="240570" y="377952"/>
                    <a:pt x="239611" y="362655"/>
                    <a:pt x="248698" y="353568"/>
                  </a:cubicBezTo>
                  <a:cubicBezTo>
                    <a:pt x="260890" y="341376"/>
                    <a:pt x="274236" y="330238"/>
                    <a:pt x="285274" y="316992"/>
                  </a:cubicBezTo>
                  <a:cubicBezTo>
                    <a:pt x="311535" y="285479"/>
                    <a:pt x="309631" y="280498"/>
                    <a:pt x="321850" y="243840"/>
                  </a:cubicBezTo>
                  <a:cubicBezTo>
                    <a:pt x="325914" y="256032"/>
                    <a:pt x="334042" y="267565"/>
                    <a:pt x="334042" y="280416"/>
                  </a:cubicBezTo>
                  <a:cubicBezTo>
                    <a:pt x="334042" y="307840"/>
                    <a:pt x="312597" y="404023"/>
                    <a:pt x="297466" y="426720"/>
                  </a:cubicBezTo>
                  <a:cubicBezTo>
                    <a:pt x="289338" y="438912"/>
                    <a:pt x="279033" y="449906"/>
                    <a:pt x="273082" y="463296"/>
                  </a:cubicBezTo>
                  <a:cubicBezTo>
                    <a:pt x="262643" y="486784"/>
                    <a:pt x="242464" y="561384"/>
                    <a:pt x="248698" y="536448"/>
                  </a:cubicBezTo>
                  <a:cubicBezTo>
                    <a:pt x="260933" y="487507"/>
                    <a:pt x="271332" y="399439"/>
                    <a:pt x="321850" y="365760"/>
                  </a:cubicBezTo>
                  <a:lnTo>
                    <a:pt x="358426" y="341376"/>
                  </a:lnTo>
                  <a:cubicBezTo>
                    <a:pt x="361432" y="332357"/>
                    <a:pt x="379246" y="268224"/>
                    <a:pt x="395002" y="268224"/>
                  </a:cubicBezTo>
                  <a:cubicBezTo>
                    <a:pt x="407853" y="268224"/>
                    <a:pt x="403130" y="292608"/>
                    <a:pt x="407194" y="304800"/>
                  </a:cubicBezTo>
                  <a:cubicBezTo>
                    <a:pt x="403165" y="328977"/>
                    <a:pt x="389939" y="431783"/>
                    <a:pt x="370618" y="451104"/>
                  </a:cubicBezTo>
                  <a:lnTo>
                    <a:pt x="334042" y="487680"/>
                  </a:lnTo>
                  <a:cubicBezTo>
                    <a:pt x="329978" y="503936"/>
                    <a:pt x="310002" y="524600"/>
                    <a:pt x="321850" y="536448"/>
                  </a:cubicBezTo>
                  <a:cubicBezTo>
                    <a:pt x="332211" y="546809"/>
                    <a:pt x="339681" y="512978"/>
                    <a:pt x="346234" y="499872"/>
                  </a:cubicBezTo>
                  <a:cubicBezTo>
                    <a:pt x="351981" y="488377"/>
                    <a:pt x="353364" y="475108"/>
                    <a:pt x="358426" y="463296"/>
                  </a:cubicBezTo>
                  <a:cubicBezTo>
                    <a:pt x="383176" y="405547"/>
                    <a:pt x="372676" y="421284"/>
                    <a:pt x="419386" y="390144"/>
                  </a:cubicBezTo>
                  <a:cubicBezTo>
                    <a:pt x="423450" y="377952"/>
                    <a:pt x="425831" y="365063"/>
                    <a:pt x="431578" y="353568"/>
                  </a:cubicBezTo>
                  <a:cubicBezTo>
                    <a:pt x="438131" y="340462"/>
                    <a:pt x="452408" y="302777"/>
                    <a:pt x="455962" y="316992"/>
                  </a:cubicBezTo>
                  <a:cubicBezTo>
                    <a:pt x="466804" y="360361"/>
                    <a:pt x="455962" y="406400"/>
                    <a:pt x="455962" y="45110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41294" y="5177444"/>
            <a:ext cx="5110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Proxima Nova Semibold"/>
              </a:rPr>
              <a:t>Tools and Environments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test tools are used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your </a:t>
            </a: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environment setup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your configuration management approach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manage version control</a:t>
            </a: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AU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34" name="Title 6"/>
          <p:cNvSpPr txBox="1">
            <a:spLocks/>
          </p:cNvSpPr>
          <p:nvPr/>
        </p:nvSpPr>
        <p:spPr>
          <a:xfrm>
            <a:off x="74735" y="62009"/>
            <a:ext cx="4111582" cy="290522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DA7D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sz="6700" dirty="0" smtClean="0">
                <a:solidFill>
                  <a:schemeClr val="bg1"/>
                </a:solidFill>
              </a:rPr>
              <a:t>Thoughts</a:t>
            </a:r>
          </a:p>
          <a:p>
            <a:endParaRPr lang="en-AU" dirty="0" smtClean="0">
              <a:solidFill>
                <a:schemeClr val="bg1"/>
              </a:solidFill>
            </a:endParaRPr>
          </a:p>
          <a:p>
            <a:endParaRPr lang="en-AU" dirty="0" smtClean="0">
              <a:solidFill>
                <a:schemeClr val="bg1"/>
              </a:solidFill>
            </a:endParaRPr>
          </a:p>
          <a:p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2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63</a:t>
            </a:fld>
            <a:endParaRPr lang="en-AU" dirty="0"/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159473" y="0"/>
            <a:ext cx="10515600" cy="285273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DA7D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sz="6700" dirty="0" smtClean="0">
                <a:solidFill>
                  <a:schemeClr val="bg1"/>
                </a:solidFill>
              </a:rPr>
              <a:t>QUESTIONS</a:t>
            </a:r>
          </a:p>
          <a:p>
            <a:endParaRPr lang="en-AU" dirty="0" smtClean="0">
              <a:solidFill>
                <a:schemeClr val="bg1"/>
              </a:solidFill>
            </a:endParaRPr>
          </a:p>
          <a:p>
            <a:endParaRPr lang="en-AU" dirty="0" smtClean="0">
              <a:solidFill>
                <a:schemeClr val="bg1"/>
              </a:solidFill>
            </a:endParaRPr>
          </a:p>
          <a:p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64</a:t>
            </a:fld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-445595" y="212793"/>
            <a:ext cx="8523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6000" b="1" dirty="0" smtClean="0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Steps…</a:t>
            </a:r>
          </a:p>
        </p:txBody>
      </p:sp>
      <p:sp>
        <p:nvSpPr>
          <p:cNvPr id="6" name="TextBox 5"/>
          <p:cNvSpPr txBox="1"/>
          <p:nvPr/>
        </p:nvSpPr>
        <p:spPr>
          <a:xfrm rot="169667">
            <a:off x="4121531" y="5179752"/>
            <a:ext cx="204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Specialists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41765" y="2930783"/>
            <a:ext cx="204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Leaders</a:t>
            </a:r>
          </a:p>
        </p:txBody>
      </p:sp>
      <p:sp>
        <p:nvSpPr>
          <p:cNvPr id="9" name="TextBox 8"/>
          <p:cNvSpPr txBox="1"/>
          <p:nvPr/>
        </p:nvSpPr>
        <p:spPr>
          <a:xfrm rot="208104">
            <a:off x="2311502" y="5783656"/>
            <a:ext cx="204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80427" y="3774174"/>
            <a:ext cx="1766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Pioneers in Training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50951" y="4509112"/>
            <a:ext cx="2026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Accredited Consultants</a:t>
            </a:r>
          </a:p>
        </p:txBody>
      </p:sp>
    </p:spTree>
    <p:extLst>
      <p:ext uri="{BB962C8B-B14F-4D97-AF65-F5344CB8AC3E}">
        <p14:creationId xmlns:p14="http://schemas.microsoft.com/office/powerpoint/2010/main" val="25423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8260" y="1939559"/>
            <a:ext cx="4615709" cy="1819471"/>
          </a:xfrm>
        </p:spPr>
        <p:txBody>
          <a:bodyPr/>
          <a:lstStyle/>
          <a:p>
            <a:pPr algn="r"/>
            <a:r>
              <a:rPr lang="en-AU" dirty="0" smtClean="0"/>
              <a:t>Contact Us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2644" y="3854041"/>
            <a:ext cx="3753387" cy="2407298"/>
          </a:xfrm>
        </p:spPr>
        <p:txBody>
          <a:bodyPr>
            <a:normAutofit/>
          </a:bodyPr>
          <a:lstStyle/>
          <a:p>
            <a:r>
              <a:rPr lang="en-AU" b="1" dirty="0" smtClean="0"/>
              <a:t>Andrew </a:t>
            </a:r>
            <a:r>
              <a:rPr lang="en-AU" b="1" dirty="0"/>
              <a:t>White</a:t>
            </a:r>
            <a:br>
              <a:rPr lang="en-AU" b="1" dirty="0"/>
            </a:br>
            <a:r>
              <a:rPr lang="en-AU" dirty="0" smtClean="0"/>
              <a:t>Director Of Operations Perth</a:t>
            </a:r>
            <a:endParaRPr lang="en-AU" dirty="0"/>
          </a:p>
          <a:p>
            <a:r>
              <a:rPr lang="en-AU" dirty="0"/>
              <a:t> </a:t>
            </a:r>
            <a:r>
              <a:rPr lang="en-AU" b="1" dirty="0"/>
              <a:t/>
            </a:r>
            <a:br>
              <a:rPr lang="en-AU" b="1" dirty="0"/>
            </a:br>
            <a:r>
              <a:rPr lang="en-AU" dirty="0"/>
              <a:t>Main: +61 8 6109 3800  </a:t>
            </a:r>
            <a:br>
              <a:rPr lang="en-AU" dirty="0"/>
            </a:br>
            <a:r>
              <a:rPr lang="en-AU" dirty="0"/>
              <a:t>Dir: +61 8 6109 3812</a:t>
            </a:r>
            <a:br>
              <a:rPr lang="en-AU" dirty="0"/>
            </a:br>
            <a:r>
              <a:rPr lang="en-AU" dirty="0"/>
              <a:t>Mob: +61 404 001 055</a:t>
            </a:r>
            <a:br>
              <a:rPr lang="en-AU" dirty="0"/>
            </a:br>
            <a:r>
              <a:rPr lang="en-AU" dirty="0"/>
              <a:t>Email: </a:t>
            </a:r>
            <a:r>
              <a:rPr lang="en-AU" u="sng" dirty="0">
                <a:solidFill>
                  <a:srgbClr val="EAF6FC"/>
                </a:solidFill>
                <a:hlinkClick r:id="rId2"/>
              </a:rPr>
              <a:t>awhite@planittesting.com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>Web: </a:t>
            </a:r>
            <a:r>
              <a:rPr lang="en-AU" u="sng" dirty="0">
                <a:solidFill>
                  <a:schemeClr val="bg1"/>
                </a:solidFill>
                <a:hlinkClick r:id="rId3"/>
              </a:rPr>
              <a:t>www.planittesting.com</a:t>
            </a:r>
            <a:endParaRPr lang="en-AU" dirty="0" smtClean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65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88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94274" y="1136358"/>
            <a:ext cx="3648984" cy="2661445"/>
          </a:xfrm>
        </p:spPr>
        <p:txBody>
          <a:bodyPr>
            <a:normAutofit/>
          </a:bodyPr>
          <a:lstStyle/>
          <a:p>
            <a:r>
              <a:rPr lang="en-AU" sz="6000" dirty="0" smtClean="0"/>
              <a:t>Company Overview</a:t>
            </a:r>
            <a:endParaRPr lang="en-AU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7" name="Content Placeholder 19">
            <a:hlinkClick r:id="rId4" action="ppaction://hlinksldjump"/>
          </p:cNvPr>
          <p:cNvSpPr txBox="1">
            <a:spLocks/>
          </p:cNvSpPr>
          <p:nvPr/>
        </p:nvSpPr>
        <p:spPr>
          <a:xfrm>
            <a:off x="7944408" y="4032091"/>
            <a:ext cx="1476320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Who we are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8" name="Content Placeholder 23">
            <a:hlinkClick r:id="rId5" action="ppaction://hlinksldjump"/>
          </p:cNvPr>
          <p:cNvSpPr txBox="1">
            <a:spLocks/>
          </p:cNvSpPr>
          <p:nvPr/>
        </p:nvSpPr>
        <p:spPr>
          <a:xfrm>
            <a:off x="9676954" y="5026152"/>
            <a:ext cx="1476321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Case Study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9" name="Content Placeholder 21">
            <a:hlinkClick r:id="rId6" action="ppaction://hlinksldjump"/>
          </p:cNvPr>
          <p:cNvSpPr txBox="1">
            <a:spLocks/>
          </p:cNvSpPr>
          <p:nvPr/>
        </p:nvSpPr>
        <p:spPr>
          <a:xfrm>
            <a:off x="9676953" y="4032090"/>
            <a:ext cx="1476321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Market Position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0" name="Content Placeholder 22">
            <a:hlinkClick r:id="rId7" action="ppaction://hlinksldjump"/>
          </p:cNvPr>
          <p:cNvSpPr txBox="1">
            <a:spLocks/>
          </p:cNvSpPr>
          <p:nvPr/>
        </p:nvSpPr>
        <p:spPr>
          <a:xfrm>
            <a:off x="7944407" y="5026152"/>
            <a:ext cx="1476321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Service Capabilities</a:t>
            </a:r>
            <a:endParaRPr lang="en-AU" dirty="0">
              <a:solidFill>
                <a:srgbClr val="DDF0F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6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5439" y="0"/>
            <a:ext cx="10515600" cy="2852737"/>
          </a:xfrm>
        </p:spPr>
        <p:txBody>
          <a:bodyPr/>
          <a:lstStyle/>
          <a:p>
            <a:r>
              <a:rPr lang="en-AU" dirty="0" smtClean="0"/>
              <a:t>Who We Are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8</a:t>
            </a:fld>
            <a:endParaRPr lang="en-AU"/>
          </a:p>
        </p:txBody>
      </p:sp>
      <p:sp>
        <p:nvSpPr>
          <p:cNvPr id="11" name="Content Placeholder 19"/>
          <p:cNvSpPr txBox="1">
            <a:spLocks/>
          </p:cNvSpPr>
          <p:nvPr/>
        </p:nvSpPr>
        <p:spPr>
          <a:xfrm>
            <a:off x="1646425" y="3430507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Our Organisation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13" name="Content Placeholder 21"/>
          <p:cNvSpPr txBox="1">
            <a:spLocks/>
          </p:cNvSpPr>
          <p:nvPr/>
        </p:nvSpPr>
        <p:spPr>
          <a:xfrm>
            <a:off x="3865553" y="3430506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>
                <a:solidFill>
                  <a:srgbClr val="DDF0FB"/>
                </a:solidFill>
              </a:rPr>
              <a:t>Structure</a:t>
            </a:r>
          </a:p>
        </p:txBody>
      </p:sp>
      <p:sp>
        <p:nvSpPr>
          <p:cNvPr id="14" name="Content Placeholder 22"/>
          <p:cNvSpPr txBox="1">
            <a:spLocks/>
          </p:cNvSpPr>
          <p:nvPr/>
        </p:nvSpPr>
        <p:spPr>
          <a:xfrm>
            <a:off x="6084681" y="3430506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History</a:t>
            </a:r>
            <a:endParaRPr lang="en-AU" dirty="0">
              <a:solidFill>
                <a:srgbClr val="DDF0FB"/>
              </a:solidFill>
            </a:endParaRPr>
          </a:p>
        </p:txBody>
      </p:sp>
      <p:sp>
        <p:nvSpPr>
          <p:cNvPr id="15" name="Content Placeholder 23"/>
          <p:cNvSpPr txBox="1">
            <a:spLocks/>
          </p:cNvSpPr>
          <p:nvPr/>
        </p:nvSpPr>
        <p:spPr>
          <a:xfrm>
            <a:off x="8342360" y="3430505"/>
            <a:ext cx="1852147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dirty="0" smtClean="0">
                <a:solidFill>
                  <a:srgbClr val="DDF0FB"/>
                </a:solidFill>
              </a:rPr>
              <a:t>Services</a:t>
            </a:r>
            <a:endParaRPr lang="en-AU" dirty="0">
              <a:solidFill>
                <a:srgbClr val="DDF0F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76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ular Callout 19"/>
          <p:cNvSpPr/>
          <p:nvPr/>
        </p:nvSpPr>
        <p:spPr>
          <a:xfrm>
            <a:off x="562990" y="2149535"/>
            <a:ext cx="2357763" cy="1232858"/>
          </a:xfrm>
          <a:prstGeom prst="wedgeRectCallout">
            <a:avLst>
              <a:gd name="adj1" fmla="val -1129"/>
              <a:gd name="adj2" fmla="val 86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 Software Testing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2990" y="1463095"/>
            <a:ext cx="10443008" cy="1763413"/>
          </a:xfrm>
        </p:spPr>
        <p:txBody>
          <a:bodyPr/>
          <a:lstStyle/>
          <a:p>
            <a:r>
              <a:rPr lang="en-AU" sz="5400" dirty="0" smtClean="0">
                <a:solidFill>
                  <a:srgbClr val="0070C0"/>
                </a:solidFill>
              </a:rPr>
              <a:t> 1200</a:t>
            </a:r>
            <a:r>
              <a:rPr lang="en-AU" sz="5400" dirty="0">
                <a:solidFill>
                  <a:srgbClr val="0070C0"/>
                </a:solidFill>
              </a:rPr>
              <a:t>+</a:t>
            </a:r>
            <a:r>
              <a:rPr lang="en-AU" sz="4000" dirty="0">
                <a:solidFill>
                  <a:srgbClr val="0070C0"/>
                </a:solidFill>
              </a:rPr>
              <a:t> </a:t>
            </a:r>
            <a:r>
              <a:rPr lang="en-AU" sz="4000" dirty="0" smtClean="0">
                <a:solidFill>
                  <a:srgbClr val="0070C0"/>
                </a:solidFill>
              </a:rPr>
              <a:t> </a:t>
            </a:r>
            <a:r>
              <a:rPr lang="en-AU" sz="4000" dirty="0" smtClean="0"/>
              <a:t>Full </a:t>
            </a:r>
            <a:r>
              <a:rPr lang="en-AU" sz="4000" dirty="0"/>
              <a:t>Time Employees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47882"/>
          <a:stretch/>
        </p:blipFill>
        <p:spPr>
          <a:xfrm>
            <a:off x="5860525" y="4017376"/>
            <a:ext cx="825184" cy="1695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47882"/>
          <a:stretch/>
        </p:blipFill>
        <p:spPr>
          <a:xfrm>
            <a:off x="2485085" y="3990388"/>
            <a:ext cx="825184" cy="1695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47882"/>
          <a:stretch/>
        </p:blipFill>
        <p:spPr>
          <a:xfrm>
            <a:off x="7626080" y="3990388"/>
            <a:ext cx="825184" cy="16955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47882"/>
          <a:stretch/>
        </p:blipFill>
        <p:spPr>
          <a:xfrm>
            <a:off x="9288338" y="3990388"/>
            <a:ext cx="825184" cy="16955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47882"/>
          <a:stretch/>
        </p:blipFill>
        <p:spPr>
          <a:xfrm>
            <a:off x="4147358" y="4005197"/>
            <a:ext cx="825184" cy="16955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47882"/>
          <a:stretch/>
        </p:blipFill>
        <p:spPr>
          <a:xfrm>
            <a:off x="730809" y="3959451"/>
            <a:ext cx="825184" cy="16955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9"/>
          <a:stretch/>
        </p:blipFill>
        <p:spPr>
          <a:xfrm>
            <a:off x="6726040" y="3997132"/>
            <a:ext cx="897219" cy="17116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9"/>
          <a:stretch/>
        </p:blipFill>
        <p:spPr>
          <a:xfrm>
            <a:off x="3293334" y="3990388"/>
            <a:ext cx="897219" cy="1711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9"/>
          <a:stretch/>
        </p:blipFill>
        <p:spPr>
          <a:xfrm>
            <a:off x="1597560" y="3959451"/>
            <a:ext cx="897219" cy="17116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9"/>
          <a:stretch/>
        </p:blipFill>
        <p:spPr>
          <a:xfrm>
            <a:off x="4992711" y="4017376"/>
            <a:ext cx="897219" cy="17116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9"/>
          <a:stretch/>
        </p:blipFill>
        <p:spPr>
          <a:xfrm>
            <a:off x="8466512" y="4017376"/>
            <a:ext cx="897219" cy="17116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9"/>
          <a:stretch/>
        </p:blipFill>
        <p:spPr>
          <a:xfrm>
            <a:off x="10085618" y="4005197"/>
            <a:ext cx="897219" cy="1711672"/>
          </a:xfrm>
          <a:prstGeom prst="rect">
            <a:avLst/>
          </a:prstGeom>
        </p:spPr>
      </p:pic>
      <p:sp>
        <p:nvSpPr>
          <p:cNvPr id="23" name="Title 6"/>
          <p:cNvSpPr txBox="1">
            <a:spLocks/>
          </p:cNvSpPr>
          <p:nvPr/>
        </p:nvSpPr>
        <p:spPr>
          <a:xfrm>
            <a:off x="467237" y="429287"/>
            <a:ext cx="10515600" cy="726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DFDF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/>
              <a:t>Our Organisation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6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lanit-Fotolia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it-Fotolia-Template.potx" id="{7D2931AF-DD4A-4A7B-9108-22736CD2C028}" vid="{F0ABC73A-3D18-426C-B23B-05232E9ABF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62AF6599F3C0458B9812B7D27628DB" ma:contentTypeVersion="2" ma:contentTypeDescription="Create a new document." ma:contentTypeScope="" ma:versionID="8241c07f7003da82b3199306fec313d5">
  <xsd:schema xmlns:xsd="http://www.w3.org/2001/XMLSchema" xmlns:xs="http://www.w3.org/2001/XMLSchema" xmlns:p="http://schemas.microsoft.com/office/2006/metadata/properties" xmlns:ns2="fd1b5c61-b3f6-4ee6-955b-d47a4d9e67d0" targetNamespace="http://schemas.microsoft.com/office/2006/metadata/properties" ma:root="true" ma:fieldsID="f5a02231e2b922553e73aa8bbb181ce5" ns2:_="">
    <xsd:import namespace="fd1b5c61-b3f6-4ee6-955b-d47a4d9e67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1b5c61-b3f6-4ee6-955b-d47a4d9e67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7B2ADF-26D3-47AC-BCEA-DEAE26B3EC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17FF8A-0347-4102-9D7E-5DB469CE1E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1b5c61-b3f6-4ee6-955b-d47a4d9e67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7F907C-F96E-4469-8925-A965378B36A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d1b5c61-b3f6-4ee6-955b-d47a4d9e67d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Planit-Fotolia-Template</Template>
  <TotalTime>18017</TotalTime>
  <Words>3091</Words>
  <Application>Microsoft Office PowerPoint</Application>
  <PresentationFormat>Widescreen</PresentationFormat>
  <Paragraphs>979</Paragraphs>
  <Slides>65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Interstate Cond Mono</vt:lpstr>
      <vt:lpstr>Proxima Nova Regular</vt:lpstr>
      <vt:lpstr>Proxima Nova Semibold</vt:lpstr>
      <vt:lpstr>Tahoma</vt:lpstr>
      <vt:lpstr>Times New Roman</vt:lpstr>
      <vt:lpstr>Planit-Fotolia-Template</vt:lpstr>
      <vt:lpstr>Capability Overview</vt:lpstr>
      <vt:lpstr>Introductions  </vt:lpstr>
      <vt:lpstr>Background   </vt:lpstr>
      <vt:lpstr>Purpose &amp; Agenda  </vt:lpstr>
      <vt:lpstr>Session 1  </vt:lpstr>
      <vt:lpstr>Session 2  </vt:lpstr>
      <vt:lpstr>Company Overview</vt:lpstr>
      <vt:lpstr>Who We Are</vt:lpstr>
      <vt:lpstr> 1200+  Full Time Employees</vt:lpstr>
      <vt:lpstr>One of the Top 4 Pure Play Testing Companies Across the Globe</vt:lpstr>
      <vt:lpstr>Structure</vt:lpstr>
      <vt:lpstr>History</vt:lpstr>
      <vt:lpstr>Services</vt:lpstr>
      <vt:lpstr>Market Position</vt:lpstr>
      <vt:lpstr>Market Drivers</vt:lpstr>
      <vt:lpstr>Value Proposition</vt:lpstr>
      <vt:lpstr>Partner Strategy</vt:lpstr>
      <vt:lpstr>Planit’s Clients</vt:lpstr>
      <vt:lpstr>Realise the Benefits</vt:lpstr>
      <vt:lpstr>PowerPoint Presentation</vt:lpstr>
      <vt:lpstr>Service Capabilities</vt:lpstr>
      <vt:lpstr>Engagements</vt:lpstr>
      <vt:lpstr>Delivery</vt:lpstr>
      <vt:lpstr>Methodologies</vt:lpstr>
      <vt:lpstr>Continuous Integration</vt:lpstr>
      <vt:lpstr>DevOps</vt:lpstr>
      <vt:lpstr>Functional Testing</vt:lpstr>
      <vt:lpstr>Test Automation</vt:lpstr>
      <vt:lpstr>Performance Testing</vt:lpstr>
      <vt:lpstr>Service Virtualisation</vt:lpstr>
      <vt:lpstr>TMaaS</vt:lpstr>
      <vt:lpstr>Cloud Offerings</vt:lpstr>
      <vt:lpstr>Training</vt:lpstr>
      <vt:lpstr>Innovation</vt:lpstr>
      <vt:lpstr>Case Study</vt:lpstr>
      <vt:lpstr>Panviva’s Drivers </vt:lpstr>
      <vt:lpstr>Where Panviva needed to be and quickly</vt:lpstr>
      <vt:lpstr>Panviva Outcomes</vt:lpstr>
      <vt:lpstr>Test Process Optimisation Overview</vt:lpstr>
      <vt:lpstr>Overview</vt:lpstr>
      <vt:lpstr>Test Process Optimisation (TPO)</vt:lpstr>
      <vt:lpstr>TPO Approach</vt:lpstr>
      <vt:lpstr>Stakeholder interviews</vt:lpstr>
      <vt:lpstr>Artefact Review</vt:lpstr>
      <vt:lpstr>Assessment Areas</vt:lpstr>
      <vt:lpstr>Schedule</vt:lpstr>
      <vt:lpstr>PowerPoint Presentation</vt:lpstr>
      <vt:lpstr>Implementation Phases</vt:lpstr>
      <vt:lpstr>Business Benefits</vt:lpstr>
      <vt:lpstr>Technical Benefits</vt:lpstr>
      <vt:lpstr>Summary</vt:lpstr>
      <vt:lpstr>Testing Centre Of Excellence Overview </vt:lpstr>
      <vt:lpstr>Overview</vt:lpstr>
      <vt:lpstr>Business Drivers for TCoE</vt:lpstr>
      <vt:lpstr>  View OF A Testing Centre Of Excellence</vt:lpstr>
      <vt:lpstr> Major Goals of a TCoE</vt:lpstr>
      <vt:lpstr>Benefits</vt:lpstr>
      <vt:lpstr>Cost of Defect Detection and Correction</vt:lpstr>
      <vt:lpstr>Key Strategies</vt:lpstr>
      <vt:lpstr>A View Of A TCoE Phased Approach</vt:lpstr>
      <vt:lpstr>PowerPoint Presentation</vt:lpstr>
      <vt:lpstr>PowerPoint Presentation</vt:lpstr>
      <vt:lpstr>PowerPoint Presentation</vt:lpstr>
      <vt:lpstr>PowerPoint Presentation</vt:lpstr>
      <vt:lpstr>Contact Us</vt:lpstr>
    </vt:vector>
  </TitlesOfParts>
  <Company>Arm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Planit Cloud Solutions</dc:title>
  <dc:creator>Andrew Simister</dc:creator>
  <cp:lastModifiedBy>Jason Stannage</cp:lastModifiedBy>
  <cp:revision>434</cp:revision>
  <cp:lastPrinted>2017-05-29T03:11:06Z</cp:lastPrinted>
  <dcterms:created xsi:type="dcterms:W3CDTF">2016-02-04T14:23:23Z</dcterms:created>
  <dcterms:modified xsi:type="dcterms:W3CDTF">2018-02-16T06:22:44Z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38E195DB-A4F4-4510-8150-2CC8769C3AD2</vt:lpwstr>
  </property>
  <property fmtid="{D5CDD505-2E9C-101B-9397-08002B2CF9AE}" pid="3" name="ArticulatePath">
    <vt:lpwstr>Presentation3</vt:lpwstr>
  </property>
  <property fmtid="{D5CDD505-2E9C-101B-9397-08002B2CF9AE}" pid="4" name="ContentTypeId">
    <vt:lpwstr>0x0101001262AF6599F3C0458B9812B7D27628DB</vt:lpwstr>
  </property>
</Properties>
</file>